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0CE0B-5EEC-498A-8E1B-57B9AF3EDFD8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AAF7C-009A-46D1-9FC6-AA9B040B5D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8E48-1133-4378-AD0E-88F3D69BD15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821B-D0FE-43B3-AF05-67D37CFB5EF4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915BF-5260-4634-B63A-3954DECA2C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«Моление» Даниила Заточника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</a:t>
            </a:r>
            <a:r>
              <a:rPr lang="ru-RU" sz="3600" dirty="0" err="1" smtClean="0"/>
              <a:t>ысть</a:t>
            </a:r>
            <a:r>
              <a:rPr lang="ru-RU" sz="3600" dirty="0" smtClean="0"/>
              <a:t> </a:t>
            </a:r>
            <a:r>
              <a:rPr lang="ru-RU" sz="3600" dirty="0" err="1"/>
              <a:t>языкъ</a:t>
            </a:r>
            <a:r>
              <a:rPr lang="ru-RU" sz="3600" dirty="0"/>
              <a:t> мой — трость </a:t>
            </a:r>
            <a:r>
              <a:rPr lang="ru-RU" sz="3600" dirty="0" smtClean="0"/>
              <a:t>   книжника-скорописца, и </a:t>
            </a:r>
            <a:r>
              <a:rPr lang="ru-RU" sz="3600" dirty="0" err="1"/>
              <a:t>увѣтлива </a:t>
            </a:r>
            <a:r>
              <a:rPr lang="ru-RU" sz="3600" dirty="0"/>
              <a:t>уста, </a:t>
            </a:r>
            <a:r>
              <a:rPr lang="ru-RU" sz="3600" dirty="0" err="1"/>
              <a:t>аки</a:t>
            </a:r>
            <a:r>
              <a:rPr lang="ru-RU" sz="3600" dirty="0"/>
              <a:t> </a:t>
            </a:r>
            <a:r>
              <a:rPr lang="ru-RU" sz="3600" dirty="0" err="1"/>
              <a:t>рѣчная </a:t>
            </a:r>
            <a:r>
              <a:rPr lang="ru-RU" sz="3600" dirty="0" err="1" smtClean="0"/>
              <a:t>быстрость</a:t>
            </a:r>
            <a:r>
              <a:rPr lang="ru-RU" sz="3600" dirty="0" smtClean="0"/>
              <a:t>. Сего </a:t>
            </a:r>
            <a:r>
              <a:rPr lang="ru-RU" sz="3600" dirty="0"/>
              <a:t>ради </a:t>
            </a:r>
            <a:r>
              <a:rPr lang="ru-RU" sz="3600" dirty="0" err="1"/>
              <a:t>покушахся</a:t>
            </a:r>
            <a:r>
              <a:rPr lang="ru-RU" sz="3600" dirty="0"/>
              <a:t> </a:t>
            </a:r>
            <a:r>
              <a:rPr lang="ru-RU" sz="3600" dirty="0" err="1"/>
              <a:t>написати</a:t>
            </a:r>
            <a:r>
              <a:rPr lang="ru-RU" sz="3600" dirty="0"/>
              <a:t> </a:t>
            </a:r>
            <a:r>
              <a:rPr lang="ru-RU" sz="3600" dirty="0" err="1"/>
              <a:t>всякъ</a:t>
            </a:r>
            <a:r>
              <a:rPr lang="ru-RU" sz="3600" dirty="0"/>
              <a:t> </a:t>
            </a:r>
            <a:r>
              <a:rPr lang="ru-RU" sz="3600" dirty="0" err="1"/>
              <a:t>съузъ</a:t>
            </a:r>
            <a:r>
              <a:rPr lang="ru-RU" sz="3600" dirty="0"/>
              <a:t> сердца моего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700808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Б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«Моление»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Даниила Заточника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ru-RU" dirty="0" smtClean="0"/>
              <a:t>В основе «</a:t>
            </a:r>
            <a:r>
              <a:rPr lang="ru-RU" dirty="0"/>
              <a:t>Моления» Даниила </a:t>
            </a:r>
            <a:r>
              <a:rPr lang="ru-RU" dirty="0" smtClean="0"/>
              <a:t>Заточника лежит идея сильной княжеской власти</a:t>
            </a:r>
          </a:p>
          <a:p>
            <a:pPr algn="ctr">
              <a:buNone/>
            </a:pPr>
            <a:r>
              <a:rPr lang="ru-RU" dirty="0" smtClean="0"/>
              <a:t>ОТКРЫТЫЕ ВОПРОСЫ</a:t>
            </a:r>
          </a:p>
          <a:p>
            <a:r>
              <a:rPr lang="ru-RU" dirty="0" smtClean="0"/>
              <a:t>Время создания</a:t>
            </a:r>
          </a:p>
          <a:p>
            <a:r>
              <a:rPr lang="ru-RU" dirty="0" smtClean="0"/>
              <a:t>Кто </a:t>
            </a:r>
            <a:r>
              <a:rPr lang="ru-RU" dirty="0"/>
              <a:t>такой Даниил </a:t>
            </a:r>
            <a:r>
              <a:rPr lang="ru-RU" dirty="0" smtClean="0"/>
              <a:t>Заточник</a:t>
            </a:r>
          </a:p>
          <a:p>
            <a:r>
              <a:rPr lang="ru-RU" dirty="0" smtClean="0"/>
              <a:t>Гипотеза: является ли «Слово» позднейшей переработкой (редакцией) «Моления»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Редакции «Моления»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29600" cy="115212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Памятник имеет две редакции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1032" y="2636912"/>
          <a:ext cx="8712968" cy="306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/>
                <a:gridCol w="4356484"/>
              </a:tblGrid>
              <a:tr h="36015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«Слово» Даниила Заточника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«Моление» Даниила Заточника</a:t>
                      </a:r>
                      <a:endParaRPr lang="ru-RU" dirty="0"/>
                    </a:p>
                  </a:txBody>
                  <a:tcPr/>
                </a:tc>
              </a:tr>
              <a:tr h="62164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Адресуется князю Ярославу Владимировичу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Адресуется  Ярославу Всеволодовичу</a:t>
                      </a:r>
                    </a:p>
                  </a:txBody>
                  <a:tcPr/>
                </a:tc>
              </a:tr>
              <a:tr h="14208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Князь называется «сыном великого царя Владимира» (очевидно, Мономаха, но у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ВМ сыновей звали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Юрий Долгорукий (ум. 1157), либо Андрей Добрый (ум. 1141))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Сын великого князя Всеволода III Большое Гнездо — Ярослав Всеволодович, княживший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Переяславле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Суздальском с 1213 по 1236 г.</a:t>
                      </a:r>
                      <a:endParaRPr lang="ru-RU" dirty="0"/>
                    </a:p>
                  </a:txBody>
                  <a:tcPr/>
                </a:tc>
              </a:tr>
              <a:tr h="6216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Князь превозносится и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противопоставляется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боярам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Резко подчеркивается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превосходство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князя над боярами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 Даниил Заточник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73424"/>
            <a:ext cx="8579296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летописной повести о битве на </a:t>
            </a:r>
            <a:r>
              <a:rPr lang="ru-RU" dirty="0" err="1" smtClean="0"/>
              <a:t>Воже</a:t>
            </a:r>
            <a:r>
              <a:rPr lang="ru-RU" dirty="0" smtClean="0"/>
              <a:t> в 1378 г. упоминается имя Даниила Заточника. Здесь говорится о некоем попе, которого сослали «в заточение на </a:t>
            </a:r>
            <a:r>
              <a:rPr lang="ru-RU" dirty="0" err="1" smtClean="0"/>
              <a:t>Лаче</a:t>
            </a:r>
            <a:r>
              <a:rPr lang="ru-RU" dirty="0" smtClean="0"/>
              <a:t> озеро, </a:t>
            </a:r>
            <a:r>
              <a:rPr lang="ru-RU" dirty="0" err="1" smtClean="0"/>
              <a:t>иде</a:t>
            </a:r>
            <a:r>
              <a:rPr lang="ru-RU" dirty="0" smtClean="0"/>
              <a:t> же </a:t>
            </a:r>
            <a:r>
              <a:rPr lang="ru-RU" dirty="0" err="1" smtClean="0"/>
              <a:t>бе</a:t>
            </a:r>
            <a:r>
              <a:rPr lang="ru-RU" dirty="0" smtClean="0"/>
              <a:t> (где был) Данило </a:t>
            </a:r>
            <a:r>
              <a:rPr lang="ru-RU" dirty="0" err="1" smtClean="0"/>
              <a:t>Заточеник</a:t>
            </a:r>
            <a:r>
              <a:rPr lang="ru-RU" dirty="0" smtClean="0"/>
              <a:t>»</a:t>
            </a:r>
          </a:p>
          <a:p>
            <a:r>
              <a:rPr lang="en-US" dirty="0" smtClean="0"/>
              <a:t>C</a:t>
            </a:r>
            <a:r>
              <a:rPr lang="ru-RU" dirty="0" err="1" smtClean="0"/>
              <a:t>уществовал</a:t>
            </a:r>
            <a:r>
              <a:rPr lang="ru-RU" dirty="0" smtClean="0"/>
              <a:t> </a:t>
            </a:r>
            <a:r>
              <a:rPr lang="ru-RU" dirty="0"/>
              <a:t>ли в действительности Даниил, </a:t>
            </a:r>
            <a:r>
              <a:rPr lang="ru-RU" dirty="0" smtClean="0"/>
              <a:t>почему-то попавший </a:t>
            </a:r>
            <a:r>
              <a:rPr lang="ru-RU" dirty="0"/>
              <a:t>в немилость у своего князя и находившийся на озере </a:t>
            </a:r>
            <a:r>
              <a:rPr lang="ru-RU" dirty="0" err="1"/>
              <a:t>Лача</a:t>
            </a:r>
            <a:r>
              <a:rPr lang="ru-RU" dirty="0"/>
              <a:t> (на северном берегу озера расположен город Каргополь). </a:t>
            </a:r>
            <a:endParaRPr lang="ru-RU" dirty="0" smtClean="0"/>
          </a:p>
          <a:p>
            <a:r>
              <a:rPr lang="ru-RU" dirty="0" smtClean="0"/>
              <a:t>Неясно </a:t>
            </a:r>
            <a:r>
              <a:rPr lang="ru-RU" dirty="0"/>
              <a:t>и само слово </a:t>
            </a:r>
            <a:r>
              <a:rPr lang="ru-RU" i="1" dirty="0"/>
              <a:t>заточник: </a:t>
            </a:r>
            <a:r>
              <a:rPr lang="ru-RU" dirty="0"/>
              <a:t>оно может иметь значение и «заключенный», и «</a:t>
            </a:r>
            <a:r>
              <a:rPr lang="ru-RU" dirty="0" err="1"/>
              <a:t>заложившийся</a:t>
            </a:r>
            <a:r>
              <a:rPr lang="ru-RU" dirty="0"/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 и содержание «Моления»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Сочинение Даниила Заточника представляет собой подбор афоризмов, каждый из которых или какая-то группа их могут восприниматься как законченный самостоятельный текст. Например: </a:t>
            </a:r>
            <a:r>
              <a:rPr lang="ru-RU" b="1" dirty="0"/>
              <a:t>«</a:t>
            </a:r>
            <a:r>
              <a:rPr lang="ru-RU" b="1" dirty="0" err="1"/>
              <a:t>Аще</a:t>
            </a:r>
            <a:r>
              <a:rPr lang="ru-RU" b="1" dirty="0"/>
              <a:t> (если) кто в печали человека призрит, как студеною водою напоить в знойный день»; «Злато </a:t>
            </a:r>
            <a:r>
              <a:rPr lang="ru-RU" b="1" dirty="0" err="1"/>
              <a:t>съкрушается</a:t>
            </a:r>
            <a:r>
              <a:rPr lang="ru-RU" b="1" dirty="0"/>
              <a:t> (плавится) огнем, а человек </a:t>
            </a:r>
            <a:r>
              <a:rPr lang="ru-RU" b="1" dirty="0" err="1"/>
              <a:t>напастьми</a:t>
            </a:r>
            <a:r>
              <a:rPr lang="ru-RU" b="1" dirty="0"/>
              <a:t>»; «</a:t>
            </a:r>
            <a:r>
              <a:rPr lang="ru-RU" b="1" dirty="0" err="1"/>
              <a:t>Молеве</a:t>
            </a:r>
            <a:r>
              <a:rPr lang="ru-RU" b="1" dirty="0"/>
              <a:t> (моль), </a:t>
            </a:r>
            <a:r>
              <a:rPr lang="ru-RU" b="1" dirty="0" err="1"/>
              <a:t>княжи</a:t>
            </a:r>
            <a:r>
              <a:rPr lang="ru-RU" b="1" dirty="0"/>
              <a:t>, ризы (одежду) </a:t>
            </a:r>
            <a:r>
              <a:rPr lang="ru-RU" b="1" dirty="0" err="1"/>
              <a:t>едять</a:t>
            </a:r>
            <a:r>
              <a:rPr lang="ru-RU" b="1" dirty="0"/>
              <a:t>, а печаль человека» и т. п. </a:t>
            </a:r>
            <a:endParaRPr lang="ru-RU" b="1" dirty="0" smtClean="0"/>
          </a:p>
          <a:p>
            <a:r>
              <a:rPr lang="ru-RU" dirty="0" smtClean="0"/>
              <a:t>Все </a:t>
            </a:r>
            <a:r>
              <a:rPr lang="ru-RU" dirty="0"/>
              <a:t>эти отдельные афоризмы, в предельно сжатой словесной формулировке передающие житейскую мудрость, объединены стоящим за ними образом Даниила Заточника.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Интертекст</a:t>
            </a:r>
            <a:r>
              <a:rPr lang="ru-RU" dirty="0" smtClean="0"/>
              <a:t> «моления»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8153400" cy="29523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Автор широко заимствует афоризмы из книг Священного Писания (Псалтыри, притч Иисуса </a:t>
            </a:r>
            <a:r>
              <a:rPr lang="ru-RU" dirty="0" err="1" smtClean="0"/>
              <a:t>Сираха</a:t>
            </a:r>
            <a:r>
              <a:rPr lang="ru-RU" dirty="0" smtClean="0"/>
              <a:t>, притч Соломона), пользуется «Повестью об </a:t>
            </a:r>
            <a:r>
              <a:rPr lang="ru-RU" dirty="0" err="1" smtClean="0"/>
              <a:t>Акире</a:t>
            </a:r>
            <a:r>
              <a:rPr lang="ru-RU" dirty="0" smtClean="0"/>
              <a:t> Премудром», «</a:t>
            </a:r>
            <a:r>
              <a:rPr lang="ru-RU" dirty="0" err="1" smtClean="0"/>
              <a:t>Стословцем</a:t>
            </a:r>
            <a:r>
              <a:rPr lang="ru-RU" dirty="0" smtClean="0"/>
              <a:t>» Геннадия, ему известна «Повесть временных лет».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52928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Отражение повседневной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 в «Слове», и в «Молении» отразились самые разнообразные стороны, русской жизни того времени. Даниил широко употребляет бытовую лексику, для построения сравнений метафор привлекает явления повседневной жизни.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Зарисовки быта и нравов эпохи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424936" cy="4495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«Жены же у церкви стоите </a:t>
            </a:r>
            <a:r>
              <a:rPr lang="ru-RU" sz="2400" dirty="0" err="1" smtClean="0"/>
              <a:t>молящеся</a:t>
            </a:r>
            <a:r>
              <a:rPr lang="ru-RU" sz="2400" dirty="0" smtClean="0"/>
              <a:t> богу и святей </a:t>
            </a:r>
            <a:r>
              <a:rPr lang="ru-RU" sz="2400" dirty="0" err="1" smtClean="0"/>
              <a:t>Богородици</a:t>
            </a:r>
            <a:r>
              <a:rPr lang="ru-RU" sz="2400" dirty="0" smtClean="0"/>
              <a:t>, а чему </a:t>
            </a:r>
            <a:r>
              <a:rPr lang="ru-RU" sz="2400" dirty="0" err="1" smtClean="0"/>
              <a:t>ся</a:t>
            </a:r>
            <a:r>
              <a:rPr lang="ru-RU" sz="2400" dirty="0" smtClean="0"/>
              <a:t> хотите </a:t>
            </a:r>
            <a:r>
              <a:rPr lang="ru-RU" sz="2400" dirty="0" err="1" smtClean="0"/>
              <a:t>учити</a:t>
            </a:r>
            <a:r>
              <a:rPr lang="ru-RU" sz="2400" dirty="0" smtClean="0"/>
              <a:t> (чему хотите учиться), да </a:t>
            </a:r>
            <a:r>
              <a:rPr lang="ru-RU" sz="2400" dirty="0" err="1" smtClean="0"/>
              <a:t>учитеся</a:t>
            </a:r>
            <a:r>
              <a:rPr lang="ru-RU" sz="2400" dirty="0" smtClean="0"/>
              <a:t> дома у своих мужей. А вы, мужи, по закону водите жены свои (в законе храните жен своих), понеже не борзо обрести (ибо нелегко найти) добры жены».</a:t>
            </a:r>
          </a:p>
          <a:p>
            <a:r>
              <a:rPr lang="ru-RU" sz="2400" dirty="0" smtClean="0"/>
              <a:t>Рассуждая об ухода в монастырь, Даниил говорит, что лучше умереть, чем лицемерно постричься в монахи: «</a:t>
            </a:r>
            <a:r>
              <a:rPr lang="ru-RU" sz="2400" dirty="0" err="1" smtClean="0"/>
              <a:t>Мнози</a:t>
            </a:r>
            <a:r>
              <a:rPr lang="ru-RU" sz="2400" dirty="0" smtClean="0"/>
              <a:t> </a:t>
            </a:r>
            <a:r>
              <a:rPr lang="ru-RU" sz="2400" dirty="0" err="1" smtClean="0"/>
              <a:t>бо</a:t>
            </a:r>
            <a:r>
              <a:rPr lang="ru-RU" sz="2400" dirty="0" smtClean="0"/>
              <a:t>, </a:t>
            </a:r>
            <a:r>
              <a:rPr lang="ru-RU" sz="2400" dirty="0" err="1" smtClean="0"/>
              <a:t>отшедше</a:t>
            </a:r>
            <a:r>
              <a:rPr lang="ru-RU" sz="2400" dirty="0" smtClean="0"/>
              <a:t> мира сего во иноческая, и паки возвращаются на мирское житие, </a:t>
            </a:r>
            <a:r>
              <a:rPr lang="ru-RU" sz="2400" dirty="0" err="1" smtClean="0"/>
              <a:t>аки</a:t>
            </a:r>
            <a:r>
              <a:rPr lang="ru-RU" sz="2400" dirty="0" smtClean="0"/>
              <a:t> пес на своя </a:t>
            </a:r>
            <a:r>
              <a:rPr lang="ru-RU" sz="2400" dirty="0" err="1" smtClean="0"/>
              <a:t>блевотины</a:t>
            </a:r>
            <a:r>
              <a:rPr lang="ru-RU" sz="2400" dirty="0" smtClean="0"/>
              <a:t>, и на мирское гонение: обидят села и </a:t>
            </a:r>
            <a:r>
              <a:rPr lang="ru-RU" sz="2400" dirty="0" err="1" smtClean="0"/>
              <a:t>домы</a:t>
            </a:r>
            <a:r>
              <a:rPr lang="ru-RU" sz="2400" dirty="0" smtClean="0"/>
              <a:t> славных мира сего, яко пси </a:t>
            </a:r>
            <a:r>
              <a:rPr lang="ru-RU" sz="2400" dirty="0" err="1" smtClean="0"/>
              <a:t>ласкосердии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Стилистическое своеобразие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8153400" cy="3629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Стилистическое своеобразие памятника состоит в соединении высокой книжности со скоморошьим балагурством, учительных изречений с «мирскими притчами» .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448</Words>
  <Application>Microsoft Office PowerPoint</Application>
  <PresentationFormat>Экран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«Моление» Даниила Заточника</vt:lpstr>
      <vt:lpstr>«Моление»  Даниила Заточника</vt:lpstr>
      <vt:lpstr>Редакции «Моления»</vt:lpstr>
      <vt:lpstr>Кто такой Даниил Заточник?</vt:lpstr>
      <vt:lpstr>Форма и содержание «Моления»</vt:lpstr>
      <vt:lpstr>Интертекст «моления»</vt:lpstr>
      <vt:lpstr>Отражение повседневной жизни</vt:lpstr>
      <vt:lpstr>Зарисовки быта и нравов эпохи</vt:lpstr>
      <vt:lpstr>Стилистическое своеобразие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«Моление» Даниила Заточника</dc:title>
  <dc:creator>Nick Sob</dc:creator>
  <cp:lastModifiedBy>Nick Sob</cp:lastModifiedBy>
  <cp:revision>1</cp:revision>
  <dcterms:created xsi:type="dcterms:W3CDTF">2018-11-20T08:40:38Z</dcterms:created>
  <dcterms:modified xsi:type="dcterms:W3CDTF">2018-11-20T08:41:49Z</dcterms:modified>
</cp:coreProperties>
</file>