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0813832-BEA5-40F3-9509-B13F6F4650E8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3A5D824-772C-4C15-9614-26C4E977B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3832-BEA5-40F3-9509-B13F6F4650E8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D824-772C-4C15-9614-26C4E977B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3832-BEA5-40F3-9509-B13F6F4650E8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D824-772C-4C15-9614-26C4E977B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3832-BEA5-40F3-9509-B13F6F4650E8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D824-772C-4C15-9614-26C4E977B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3832-BEA5-40F3-9509-B13F6F4650E8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D824-772C-4C15-9614-26C4E977B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3832-BEA5-40F3-9509-B13F6F4650E8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D824-772C-4C15-9614-26C4E977B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813832-BEA5-40F3-9509-B13F6F4650E8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3A5D824-772C-4C15-9614-26C4E977BDA2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0813832-BEA5-40F3-9509-B13F6F4650E8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3A5D824-772C-4C15-9614-26C4E977B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3832-BEA5-40F3-9509-B13F6F4650E8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D824-772C-4C15-9614-26C4E977B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3832-BEA5-40F3-9509-B13F6F4650E8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D824-772C-4C15-9614-26C4E977B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3832-BEA5-40F3-9509-B13F6F4650E8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D824-772C-4C15-9614-26C4E977B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0813832-BEA5-40F3-9509-B13F6F4650E8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3A5D824-772C-4C15-9614-26C4E977BDA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5626968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Русская литература второй половины </a:t>
            </a:r>
            <a:r>
              <a:rPr lang="en-US" dirty="0" smtClean="0"/>
              <a:t>XVI – XVII </a:t>
            </a:r>
            <a:r>
              <a:rPr lang="ru-RU" dirty="0" smtClean="0"/>
              <a:t>веков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144" y="476672"/>
            <a:ext cx="6444208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Двуперстие и троеперстие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484784"/>
            <a:ext cx="4392488" cy="504056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Предпочтя греческий обряд XVII в., Никон исходил из убеждения, что русские, принявшие христианство из </a:t>
            </a:r>
            <a:r>
              <a:rPr lang="ru-RU" dirty="0" smtClean="0"/>
              <a:t>Православной Римской империи (Византии), </a:t>
            </a:r>
            <a:r>
              <a:rPr lang="ru-RU" dirty="0" smtClean="0"/>
              <a:t>самовольно исказили его. История свидетельствует, что Никон заблуждался. Во времена Владимира </a:t>
            </a:r>
            <a:r>
              <a:rPr lang="ru-RU" dirty="0" smtClean="0"/>
              <a:t>Святого греческая </a:t>
            </a:r>
            <a:r>
              <a:rPr lang="ru-RU" dirty="0" smtClean="0"/>
              <a:t>церковь п</a:t>
            </a:r>
            <a:r>
              <a:rPr lang="ru-RU" dirty="0" smtClean="0"/>
              <a:t>ользовалась </a:t>
            </a:r>
            <a:r>
              <a:rPr lang="ru-RU" dirty="0" smtClean="0"/>
              <a:t>двумя различными уставами, </a:t>
            </a:r>
            <a:r>
              <a:rPr lang="ru-RU" b="1" dirty="0" smtClean="0"/>
              <a:t>Студийским и Иерусалимским</a:t>
            </a:r>
            <a:r>
              <a:rPr lang="ru-RU" dirty="0" smtClean="0"/>
              <a:t>. </a:t>
            </a:r>
            <a:r>
              <a:rPr lang="ru-RU" b="1" dirty="0" smtClean="0"/>
              <a:t>Русь приняла Студийский устав (предписывавший двуперстие), </a:t>
            </a:r>
            <a:r>
              <a:rPr lang="ru-RU" dirty="0" smtClean="0"/>
              <a:t>который в Византии со временем был полностью вытеснен </a:t>
            </a:r>
            <a:r>
              <a:rPr lang="ru-RU" b="1" dirty="0" smtClean="0"/>
              <a:t>Иерусалимским (предписывавшим троеперстие). </a:t>
            </a:r>
            <a:r>
              <a:rPr lang="ru-RU" dirty="0" smtClean="0"/>
              <a:t>Таким образом, не русских, а скорее греков нужно было уличать в </a:t>
            </a:r>
            <a:r>
              <a:rPr lang="ru-RU" dirty="0" smtClean="0"/>
              <a:t>забвении старинной </a:t>
            </a:r>
            <a:r>
              <a:rPr lang="ru-RU" dirty="0" smtClean="0"/>
              <a:t>традиции.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588224" y="5589240"/>
            <a:ext cx="2555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Троеперстие и другие изображения обрядности у </a:t>
            </a:r>
            <a:r>
              <a:rPr lang="ru-RU" dirty="0" err="1" smtClean="0"/>
              <a:t>новообрядцев</a:t>
            </a:r>
            <a:endParaRPr lang="ru-RU" dirty="0"/>
          </a:p>
        </p:txBody>
      </p:sp>
      <p:pic>
        <p:nvPicPr>
          <p:cNvPr id="32772" name="Picture 4" descr="http://bibliotekar.ru/rusLubok/10.files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700808"/>
            <a:ext cx="2402215" cy="3744416"/>
          </a:xfrm>
          <a:prstGeom prst="rect">
            <a:avLst/>
          </a:prstGeom>
          <a:noFill/>
        </p:spPr>
      </p:pic>
      <p:pic>
        <p:nvPicPr>
          <p:cNvPr id="32774" name="Picture 6" descr="http://static.biblioclub.ru/art_portal/pictures/477/477617/rnrr059_cat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700808"/>
            <a:ext cx="2467258" cy="38164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657671"/>
            <a:ext cx="2555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Двуперстие и другие изображения обрядности у </a:t>
            </a:r>
            <a:r>
              <a:rPr lang="ru-RU" dirty="0" err="1" smtClean="0"/>
              <a:t>древлеобрядцев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Старомосковская </a:t>
            </a:r>
            <a:r>
              <a:rPr lang="ru-RU" dirty="0" err="1" smtClean="0"/>
              <a:t>грекофильская</a:t>
            </a:r>
            <a:r>
              <a:rPr lang="ru-RU" dirty="0" smtClean="0"/>
              <a:t> партия и «</a:t>
            </a:r>
            <a:r>
              <a:rPr lang="ru-RU" dirty="0" err="1" smtClean="0"/>
              <a:t>латинствующие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301208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Иеромонах  </a:t>
            </a:r>
            <a:r>
              <a:rPr lang="ru-RU" b="1" dirty="0" err="1" smtClean="0"/>
              <a:t>Е</a:t>
            </a:r>
            <a:r>
              <a:rPr lang="ru-RU" b="1" dirty="0" err="1" smtClean="0"/>
              <a:t>пифаний</a:t>
            </a:r>
            <a:r>
              <a:rPr lang="ru-RU" dirty="0" smtClean="0"/>
              <a:t> </a:t>
            </a:r>
            <a:r>
              <a:rPr lang="ru-RU" b="1" dirty="0" err="1" smtClean="0"/>
              <a:t>Славинецкий</a:t>
            </a:r>
            <a:r>
              <a:rPr lang="ru-RU" dirty="0" smtClean="0"/>
              <a:t>  (</a:t>
            </a:r>
            <a:r>
              <a:rPr lang="ru-RU" dirty="0" err="1" smtClean="0"/>
              <a:t>ок</a:t>
            </a:r>
            <a:r>
              <a:rPr lang="ru-RU" dirty="0"/>
              <a:t>. 1600 — 19 ноября </a:t>
            </a:r>
            <a:r>
              <a:rPr lang="ru-RU" dirty="0" smtClean="0"/>
              <a:t>1675) — богослов</a:t>
            </a:r>
            <a:r>
              <a:rPr lang="ru-RU" dirty="0"/>
              <a:t>, </a:t>
            </a:r>
            <a:r>
              <a:rPr lang="ru-RU" dirty="0" smtClean="0"/>
              <a:t>переводчик.</a:t>
            </a:r>
            <a:endParaRPr lang="ru-RU" dirty="0"/>
          </a:p>
        </p:txBody>
      </p:sp>
      <p:pic>
        <p:nvPicPr>
          <p:cNvPr id="33796" name="Picture 4" descr="https://avt-7.foto.mail.ru/mail/slavineckiy/_avatar180?1324964106&amp;mrim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3312368" cy="33123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23928" y="4653136"/>
            <a:ext cx="5112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Симеон</a:t>
            </a:r>
            <a:r>
              <a:rPr lang="ru-RU" b="1" dirty="0" smtClean="0"/>
              <a:t> Полоцкий </a:t>
            </a:r>
            <a:r>
              <a:rPr lang="ru-RU" dirty="0" smtClean="0"/>
              <a:t>(в миру — Самуил Гаврилович (по другим данным — </a:t>
            </a:r>
            <a:r>
              <a:rPr lang="ru-RU" dirty="0" err="1" smtClean="0"/>
              <a:t>Емельянович</a:t>
            </a:r>
            <a:r>
              <a:rPr lang="ru-RU" dirty="0" smtClean="0"/>
              <a:t>) Петровский- </a:t>
            </a:r>
            <a:r>
              <a:rPr lang="ru-RU" dirty="0" err="1" smtClean="0"/>
              <a:t>Ситнянович</a:t>
            </a:r>
            <a:r>
              <a:rPr lang="ru-RU" dirty="0" smtClean="0"/>
              <a:t> (</a:t>
            </a:r>
            <a:r>
              <a:rPr lang="ru-RU" dirty="0" err="1" smtClean="0"/>
              <a:t>Ситниянович</a:t>
            </a:r>
            <a:r>
              <a:rPr lang="ru-RU" dirty="0" smtClean="0"/>
              <a:t>); Полоцкий — топонимическое прозвище; </a:t>
            </a:r>
            <a:br>
              <a:rPr lang="ru-RU" dirty="0" smtClean="0"/>
            </a:br>
            <a:r>
              <a:rPr lang="ru-RU" dirty="0" smtClean="0"/>
              <a:t>(12 декабря 1629, Полоцк — 25 августа 1680 Москва)</a:t>
            </a:r>
            <a:endParaRPr lang="ru-RU" dirty="0"/>
          </a:p>
        </p:txBody>
      </p:sp>
      <p:pic>
        <p:nvPicPr>
          <p:cNvPr id="33798" name="Picture 6" descr="https://m.io.ua/img_aa/medium/2557/73/25577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44824"/>
            <a:ext cx="3456384" cy="2756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Ð²Ð°Ð½ IV ÐÑÐ¾Ð·Ð½Ñ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0" y="908720"/>
            <a:ext cx="2622730" cy="34563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509120"/>
            <a:ext cx="3419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Иоанн </a:t>
            </a:r>
            <a:r>
              <a:rPr lang="en-US" dirty="0" smtClean="0"/>
              <a:t>IV </a:t>
            </a:r>
            <a:r>
              <a:rPr lang="ru-RU" dirty="0" smtClean="0"/>
              <a:t>Васильевич</a:t>
            </a:r>
            <a:r>
              <a:rPr lang="en-US" dirty="0" smtClean="0"/>
              <a:t> (</a:t>
            </a:r>
            <a:r>
              <a:rPr lang="ru-RU" dirty="0" smtClean="0"/>
              <a:t>15 (25) августа 1530 — 8 (18) марта 1584 Государь, Великий князь Московский и всея Руси с 1533 года, первый царь всея Руси с 1547 года; кроме 1575—1576 по 1584)</a:t>
            </a:r>
            <a:endParaRPr lang="ru-RU" dirty="0"/>
          </a:p>
        </p:txBody>
      </p:sp>
      <p:pic>
        <p:nvPicPr>
          <p:cNvPr id="6" name="Picture 8" descr="https://upload.wikimedia.org/wikipedia/commons/4/44/Feodor_I_of_Russia_%28parsuna%2C_1630s%2C_Moscow_History_museum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844824"/>
            <a:ext cx="2520280" cy="3328020"/>
          </a:xfrm>
          <a:prstGeom prst="rect">
            <a:avLst/>
          </a:prstGeom>
          <a:noFill/>
        </p:spPr>
      </p:pic>
      <p:pic>
        <p:nvPicPr>
          <p:cNvPr id="26626" name="Picture 2" descr="Ð¤ÑÐ´Ð¾Ñ I ÐÐ¾Ð°Ð½Ð½Ð¾Ð²Ð¸Ñ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8174" y="3429000"/>
            <a:ext cx="2468929" cy="3384376"/>
          </a:xfrm>
          <a:prstGeom prst="rect">
            <a:avLst/>
          </a:prstGeom>
          <a:noFill/>
        </p:spPr>
      </p:pic>
      <p:pic>
        <p:nvPicPr>
          <p:cNvPr id="26630" name="Picture 6" descr="https://upload.wikimedia.org/wikipedia/commons/6/62/Kremlinpic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04664"/>
            <a:ext cx="2376264" cy="293670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660232" y="5229200"/>
            <a:ext cx="2483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Фёдор I Иоаннович  (31 мая 1557, Москва — 7 (17) января 1598, царь с 18 (28) марта 1584 по 1598)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upload.wikimedia.org/wikipedia/commons/6/60/Boris_Godun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692696"/>
            <a:ext cx="3024336" cy="40166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496" y="4869160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Борис Фёдорович Годунов</a:t>
            </a:r>
          </a:p>
          <a:p>
            <a:r>
              <a:rPr lang="ru-RU" dirty="0" smtClean="0"/>
              <a:t>(11 (21) февраля 1598 — 13 (23) апреля 1605) </a:t>
            </a:r>
            <a:r>
              <a:rPr lang="ru-RU" dirty="0" smtClean="0"/>
              <a:t>русский царь </a:t>
            </a:r>
            <a:r>
              <a:rPr lang="ru-RU" dirty="0" smtClean="0"/>
              <a:t>с 17 (27) февраля 1598 — 1605 </a:t>
            </a:r>
            <a:r>
              <a:rPr lang="ru-RU" dirty="0" smtClean="0"/>
              <a:t>годы</a:t>
            </a:r>
            <a:endParaRPr lang="ru-RU" dirty="0"/>
          </a:p>
        </p:txBody>
      </p:sp>
      <p:pic>
        <p:nvPicPr>
          <p:cNvPr id="27652" name="Picture 4" descr="https://upload.wikimedia.org/wikipedia/commons/b/b8/Dymitr_Samozwaniec_Otrep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692696"/>
            <a:ext cx="2806149" cy="27363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75856" y="3501008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Дмитрий Иванович (Самозванец) (ум. 17 (27) мая 1606)</a:t>
            </a:r>
            <a:endParaRPr lang="ru-RU" dirty="0"/>
          </a:p>
        </p:txBody>
      </p:sp>
      <p:pic>
        <p:nvPicPr>
          <p:cNvPr id="27654" name="Picture 6" descr="https://upload.wikimedia.org/wikipedia/commons/thumb/9/98/Vasily_shuysky.jpg/800px-Vasily_shuys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764703"/>
            <a:ext cx="3024336" cy="397322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84168" y="4869160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Василий Иванович Шуйский (1552 — 12 (22) сентября 1612) — русский царь </a:t>
            </a:r>
            <a:r>
              <a:rPr lang="ru-RU" dirty="0" err="1" smtClean="0"/>
              <a:t>c</a:t>
            </a:r>
            <a:r>
              <a:rPr lang="ru-RU" dirty="0" smtClean="0"/>
              <a:t> 1606 по 1610 годы                                      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https://upload.wikimedia.org/wikipedia/commons/f/fe/Tsar_Mikhail_I_-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548680"/>
            <a:ext cx="2859892" cy="40324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4653136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Михаил Фёдорович Романов (1596—1645) — первый русский царь из династии Романовых (правил с 27 марта (6 апреля) 1613 года по 1645)</a:t>
            </a:r>
            <a:endParaRPr lang="ru-RU" dirty="0"/>
          </a:p>
        </p:txBody>
      </p:sp>
      <p:pic>
        <p:nvPicPr>
          <p:cNvPr id="28676" name="Picture 4" descr="https://upload.wikimedia.org/wikipedia/commons/e/ea/Alexis_I_of_Russia_%281670-1680s%2C_GIM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620688"/>
            <a:ext cx="2797522" cy="38884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36096" y="4653136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Алексей Михайлович Тишайший (9 (19) марта 1629 — 29 января (8 февраля) 1676) — (правил с 14 (24) июля 1645 — (29 января (8 февраля) 1676)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Первый русский книгопечатник</a:t>
            </a:r>
            <a:br>
              <a:rPr lang="ru-RU" dirty="0" smtClean="0"/>
            </a:br>
            <a:r>
              <a:rPr lang="ru-RU" dirty="0" smtClean="0"/>
              <a:t> Иван Федоров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Иван Фёдоров (также Фёдорович, Москвитин) (около 1520</a:t>
            </a:r>
            <a:r>
              <a:rPr lang="ru-RU" dirty="0" smtClean="0"/>
              <a:t>, Великое княжество Московское — 5 [15] декабря 1583, Львов, Русское воеводство, Речь </a:t>
            </a:r>
            <a:r>
              <a:rPr lang="ru-RU" dirty="0" err="1" smtClean="0"/>
              <a:t>Посполитая</a:t>
            </a:r>
            <a:r>
              <a:rPr lang="ru-RU" dirty="0" smtClean="0"/>
              <a:t>)</a:t>
            </a:r>
          </a:p>
          <a:p>
            <a:r>
              <a:rPr lang="ru-RU" dirty="0" smtClean="0"/>
              <a:t>В 1563 году по приказу Ивана IV в Москве был устроен </a:t>
            </a:r>
            <a:r>
              <a:rPr lang="ru-RU" dirty="0" smtClean="0"/>
              <a:t>Печатный двор. </a:t>
            </a:r>
            <a:r>
              <a:rPr lang="ru-RU" dirty="0" smtClean="0"/>
              <a:t>В </a:t>
            </a:r>
            <a:r>
              <a:rPr lang="ru-RU" dirty="0" smtClean="0"/>
              <a:t>1564 здесь </a:t>
            </a:r>
            <a:r>
              <a:rPr lang="ru-RU" dirty="0" smtClean="0"/>
              <a:t>был напечатан </a:t>
            </a:r>
            <a:r>
              <a:rPr lang="ru-RU" dirty="0" smtClean="0"/>
              <a:t>Апостол (Деяния апостолов). Это</a:t>
            </a:r>
            <a:r>
              <a:rPr lang="ru-RU" dirty="0" smtClean="0"/>
              <a:t> — первая точно датированная печатная русская книга.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620688"/>
            <a:ext cx="6696744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Книги, изданные Иваном Федоровым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844824"/>
            <a:ext cx="6573416" cy="151216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1568</a:t>
            </a:r>
            <a:r>
              <a:rPr lang="ru-RU" dirty="0" smtClean="0"/>
              <a:t> «Учительное </a:t>
            </a:r>
            <a:r>
              <a:rPr lang="ru-RU" dirty="0" smtClean="0"/>
              <a:t>Евангелие</a:t>
            </a:r>
            <a:r>
              <a:rPr lang="ru-RU" dirty="0" smtClean="0"/>
              <a:t>» </a:t>
            </a:r>
            <a:r>
              <a:rPr lang="ru-RU" dirty="0" smtClean="0"/>
              <a:t>— сборник бесед и поучений с толкованием евангельских текстов (</a:t>
            </a:r>
            <a:r>
              <a:rPr lang="ru-RU" dirty="0" err="1" smtClean="0"/>
              <a:t>Заблудов</a:t>
            </a:r>
            <a:r>
              <a:rPr lang="ru-RU" dirty="0" smtClean="0"/>
              <a:t>). </a:t>
            </a:r>
          </a:p>
        </p:txBody>
      </p:sp>
      <p:pic>
        <p:nvPicPr>
          <p:cNvPr id="34818" name="Picture 2" descr="http://lib.volsu.ru/virtvyst/wp-content/uploads/2010/04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2924944"/>
            <a:ext cx="2266950" cy="33337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3573016"/>
            <a:ext cx="61926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457200"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sz="2800" b="1" dirty="0"/>
              <a:t>1570</a:t>
            </a:r>
            <a:r>
              <a:rPr lang="ru-RU" sz="2800" dirty="0"/>
              <a:t> </a:t>
            </a:r>
            <a:r>
              <a:rPr lang="ru-RU" sz="2800" dirty="0" smtClean="0"/>
              <a:t>«</a:t>
            </a:r>
            <a:r>
              <a:rPr lang="ru-RU" sz="2800" dirty="0"/>
              <a:t>Псалтырь с </a:t>
            </a:r>
            <a:r>
              <a:rPr lang="ru-RU" sz="2800" dirty="0" err="1"/>
              <a:t>Часословцем</a:t>
            </a:r>
            <a:r>
              <a:rPr lang="ru-RU" sz="2800" dirty="0" smtClean="0"/>
              <a:t>» (Львов).</a:t>
            </a:r>
            <a:endParaRPr lang="ru-RU" sz="2800" dirty="0"/>
          </a:p>
          <a:p>
            <a:pPr marL="360000" indent="-457200"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sz="2800" b="1" dirty="0"/>
              <a:t>1581 </a:t>
            </a:r>
            <a:r>
              <a:rPr lang="ru-RU" sz="2800" dirty="0"/>
              <a:t>Библия сиречь книги </a:t>
            </a:r>
            <a:r>
              <a:rPr lang="ru-RU" sz="2800" dirty="0" err="1"/>
              <a:t>Ветхаго</a:t>
            </a:r>
            <a:r>
              <a:rPr lang="ru-RU" sz="2800" dirty="0"/>
              <a:t> и </a:t>
            </a:r>
            <a:r>
              <a:rPr lang="ru-RU" sz="2800" dirty="0" err="1"/>
              <a:t>Новаго</a:t>
            </a:r>
            <a:r>
              <a:rPr lang="ru-RU" sz="2800" dirty="0"/>
              <a:t> Завета, на языке </a:t>
            </a:r>
            <a:r>
              <a:rPr lang="ru-RU" sz="2800" dirty="0" smtClean="0"/>
              <a:t>словенском. Острог, </a:t>
            </a:r>
            <a:r>
              <a:rPr lang="ru-RU" sz="2800" dirty="0"/>
              <a:t>Тип. </a:t>
            </a:r>
            <a:r>
              <a:rPr lang="ru-RU" sz="2800" dirty="0"/>
              <a:t>К.К. Острожского, печатник Иван Федоров, 12 августа.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660232" y="63813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Острожская Библия</a:t>
            </a:r>
            <a:endParaRPr lang="ru-RU" dirty="0"/>
          </a:p>
        </p:txBody>
      </p:sp>
      <p:pic>
        <p:nvPicPr>
          <p:cNvPr id="34820" name="Picture 4" descr="https://upload.wikimedia.org/wikipedia/commons/thumb/8/88/Didactic_Gospel_3.jpg/250px-Didactic_Gospel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2099234" cy="3216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555496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Раскол в Русской Православной Церкви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5868144" cy="475252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Идея </a:t>
            </a:r>
            <a:r>
              <a:rPr lang="ru-RU" dirty="0" smtClean="0"/>
              <a:t>вселенской православной империи под эгидой Руси и вызвала церковную реформу. </a:t>
            </a:r>
            <a:r>
              <a:rPr lang="ru-RU" dirty="0" smtClean="0"/>
              <a:t>Патриарха Никона беспокоило </a:t>
            </a:r>
            <a:r>
              <a:rPr lang="ru-RU" dirty="0" smtClean="0"/>
              <a:t>различие между русским и греческим обрядами: оно казалось ему препятствием для главенства Москвы. Поэтому он решил унифицировать обряд, взяв за основу греческую практику, </a:t>
            </a:r>
            <a:r>
              <a:rPr lang="ru-RU" dirty="0" smtClean="0"/>
              <a:t>которая также была </a:t>
            </a:r>
            <a:r>
              <a:rPr lang="ru-RU" dirty="0" smtClean="0"/>
              <a:t>введена на Украине и в Белоруссии. </a:t>
            </a:r>
            <a:endParaRPr lang="ru-RU" dirty="0" smtClean="0"/>
          </a:p>
          <a:p>
            <a:r>
              <a:rPr lang="ru-RU" dirty="0" smtClean="0"/>
              <a:t>Перед </a:t>
            </a:r>
            <a:r>
              <a:rPr lang="ru-RU" dirty="0" smtClean="0"/>
              <a:t>великим постом 1653 г. патриарх разослал по московским храмам «память», предписав заменить двуперстное крестное сложение трехперстным. Затем последовала правка богослужебных текстов. Тех, кто отказывался подчиниться нововведениям, предавали анафеме, ссылали, заточали в тюрьмы, казнили. Так начался раскол.</a:t>
            </a:r>
            <a:endParaRPr lang="ru-RU" dirty="0"/>
          </a:p>
        </p:txBody>
      </p:sp>
      <p:pic>
        <p:nvPicPr>
          <p:cNvPr id="29698" name="Picture 2" descr="http://images.icon-art.info/main/05100-05199/05137_hi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692696"/>
            <a:ext cx="2963483" cy="60052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6165304"/>
            <a:ext cx="8496944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Патриарх Никон мирское имя Никита Минин (</a:t>
            </a:r>
            <a:r>
              <a:rPr lang="ru-RU" dirty="0" err="1" smtClean="0">
                <a:solidFill>
                  <a:schemeClr val="tx1"/>
                </a:solidFill>
              </a:rPr>
              <a:t>Минов</a:t>
            </a:r>
            <a:r>
              <a:rPr lang="ru-RU" dirty="0" smtClean="0">
                <a:solidFill>
                  <a:schemeClr val="tx1"/>
                </a:solidFill>
              </a:rPr>
              <a:t>);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7 [17] мая 1605 — 17 [27] августа 1681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www.nat-geo.ru/upload/iblock/0fc/0fc4809ef5b3371639fafe0da9c46d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712968" cy="580864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5733256"/>
            <a:ext cx="8352928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Воскресенский </a:t>
            </a:r>
            <a:r>
              <a:rPr lang="ru-RU" b="1" dirty="0" err="1" smtClean="0">
                <a:solidFill>
                  <a:schemeClr val="tx1"/>
                </a:solidFill>
              </a:rPr>
              <a:t>Новоиерусалимский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ставропигиальный</a:t>
            </a:r>
            <a:r>
              <a:rPr lang="ru-RU" b="1" dirty="0" smtClean="0">
                <a:solidFill>
                  <a:schemeClr val="tx1"/>
                </a:solidFill>
              </a:rPr>
              <a:t> мужской монастырь  </a:t>
            </a:r>
            <a:r>
              <a:rPr lang="ru-RU" dirty="0" smtClean="0">
                <a:solidFill>
                  <a:schemeClr val="tx1"/>
                </a:solidFill>
              </a:rPr>
              <a:t>основан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патриархом Никоном в 1656 году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p2.patriarchia.ru/2016/05/08/1238504729/2P20160508-PAL_8046-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5731800" cy="38164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5877272"/>
            <a:ext cx="8784976" cy="9087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Новом Иерусалиме были воссозданы святые места Палестины.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На слайде </a:t>
            </a:r>
            <a:r>
              <a:rPr lang="ru-RU" dirty="0" err="1" smtClean="0">
                <a:solidFill>
                  <a:schemeClr val="tx1"/>
                </a:solidFill>
              </a:rPr>
              <a:t>кувуклия</a:t>
            </a:r>
            <a:r>
              <a:rPr lang="ru-RU" dirty="0" smtClean="0">
                <a:solidFill>
                  <a:schemeClr val="tx1"/>
                </a:solidFill>
              </a:rPr>
              <a:t>  (от </a:t>
            </a:r>
            <a:r>
              <a:rPr lang="ru-RU" dirty="0">
                <a:solidFill>
                  <a:schemeClr val="tx1"/>
                </a:solidFill>
              </a:rPr>
              <a:t>греч. «</a:t>
            </a:r>
            <a:r>
              <a:rPr lang="ru-RU" dirty="0" err="1">
                <a:solidFill>
                  <a:schemeClr val="tx1"/>
                </a:solidFill>
              </a:rPr>
              <a:t>кувуклион</a:t>
            </a:r>
            <a:r>
              <a:rPr lang="ru-RU" dirty="0">
                <a:solidFill>
                  <a:schemeClr val="tx1"/>
                </a:solidFill>
              </a:rPr>
              <a:t>» — </a:t>
            </a:r>
            <a:r>
              <a:rPr lang="ru-RU" dirty="0" err="1">
                <a:solidFill>
                  <a:schemeClr val="tx1"/>
                </a:solidFill>
              </a:rPr>
              <a:t>ложница</a:t>
            </a:r>
            <a:r>
              <a:rPr lang="ru-RU" dirty="0">
                <a:solidFill>
                  <a:schemeClr val="tx1"/>
                </a:solidFill>
              </a:rPr>
              <a:t>, царская опочивальня) — небольшая (6 </a:t>
            </a:r>
            <a:r>
              <a:rPr lang="ru-RU" dirty="0" err="1">
                <a:solidFill>
                  <a:schemeClr val="tx1"/>
                </a:solidFill>
              </a:rPr>
              <a:t>х</a:t>
            </a:r>
            <a:r>
              <a:rPr lang="ru-RU" dirty="0">
                <a:solidFill>
                  <a:schemeClr val="tx1"/>
                </a:solidFill>
              </a:rPr>
              <a:t> 8 м) мраморная часовня в центре Храма Гроба </a:t>
            </a:r>
            <a:r>
              <a:rPr lang="ru-RU" dirty="0" smtClean="0">
                <a:solidFill>
                  <a:schemeClr val="tx1"/>
                </a:solidFill>
              </a:rPr>
              <a:t>Господня</a:t>
            </a:r>
            <a:r>
              <a:rPr lang="ru-RU" dirty="0">
                <a:solidFill>
                  <a:schemeClr val="tx1"/>
                </a:solidFill>
              </a:rPr>
              <a:t>.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1748" name="Picture 4" descr="http://www.tatarstan-mitropolia.ru/www/news2017/3/GettyImages-655595202_5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2075" y="2492896"/>
            <a:ext cx="4911925" cy="3277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183</TotalTime>
  <Words>440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Русская литература второй половины XVI – XVII веков</vt:lpstr>
      <vt:lpstr>Слайд 2</vt:lpstr>
      <vt:lpstr>Слайд 3</vt:lpstr>
      <vt:lpstr>Слайд 4</vt:lpstr>
      <vt:lpstr>Первый русский книгопечатник  Иван Федоров</vt:lpstr>
      <vt:lpstr>Книги, изданные Иваном Федоровым</vt:lpstr>
      <vt:lpstr>Раскол в Русской Православной Церкви</vt:lpstr>
      <vt:lpstr>Слайд 8</vt:lpstr>
      <vt:lpstr>Слайд 9</vt:lpstr>
      <vt:lpstr>Двуперстие и троеперстие </vt:lpstr>
      <vt:lpstr>Старомосковская грекофильская партия и «латинствующие»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литература XVI – XVII веков</dc:title>
  <dc:creator>Nick Sob</dc:creator>
  <cp:lastModifiedBy>Nick Sob</cp:lastModifiedBy>
  <cp:revision>25</cp:revision>
  <dcterms:created xsi:type="dcterms:W3CDTF">2018-12-17T20:33:34Z</dcterms:created>
  <dcterms:modified xsi:type="dcterms:W3CDTF">2018-12-17T23:36:49Z</dcterms:modified>
</cp:coreProperties>
</file>