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40670-820C-498B-8C1D-7D2DDDBEA3B4}" type="datetimeFigureOut">
              <a:rPr lang="ru-RU" smtClean="0"/>
              <a:pPr/>
              <a:t>08.12.2018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02FE6-2B71-4880-86F3-DD7DB1455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40670-820C-498B-8C1D-7D2DDDBEA3B4}" type="datetimeFigureOut">
              <a:rPr lang="ru-RU" smtClean="0"/>
              <a:pPr/>
              <a:t>08.12.2018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02FE6-2B71-4880-86F3-DD7DB1455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40670-820C-498B-8C1D-7D2DDDBEA3B4}" type="datetimeFigureOut">
              <a:rPr lang="ru-RU" smtClean="0"/>
              <a:pPr/>
              <a:t>08.12.2018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02FE6-2B71-4880-86F3-DD7DB1455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40670-820C-498B-8C1D-7D2DDDBEA3B4}" type="datetimeFigureOut">
              <a:rPr lang="ru-RU" smtClean="0"/>
              <a:pPr/>
              <a:t>08.12.2018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02FE6-2B71-4880-86F3-DD7DB1455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40670-820C-498B-8C1D-7D2DDDBEA3B4}" type="datetimeFigureOut">
              <a:rPr lang="ru-RU" smtClean="0"/>
              <a:pPr/>
              <a:t>08.12.2018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02FE6-2B71-4880-86F3-DD7DB1455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40670-820C-498B-8C1D-7D2DDDBEA3B4}" type="datetimeFigureOut">
              <a:rPr lang="ru-RU" smtClean="0"/>
              <a:pPr/>
              <a:t>08.12.2018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02FE6-2B71-4880-86F3-DD7DB1455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40670-820C-498B-8C1D-7D2DDDBEA3B4}" type="datetimeFigureOut">
              <a:rPr lang="ru-RU" smtClean="0"/>
              <a:pPr/>
              <a:t>08.12.2018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02FE6-2B71-4880-86F3-DD7DB1455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40670-820C-498B-8C1D-7D2DDDBEA3B4}" type="datetimeFigureOut">
              <a:rPr lang="ru-RU" smtClean="0"/>
              <a:pPr/>
              <a:t>08.12.2018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02FE6-2B71-4880-86F3-DD7DB1455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40670-820C-498B-8C1D-7D2DDDBEA3B4}" type="datetimeFigureOut">
              <a:rPr lang="ru-RU" smtClean="0"/>
              <a:pPr/>
              <a:t>08.12.2018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02FE6-2B71-4880-86F3-DD7DB1455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40670-820C-498B-8C1D-7D2DDDBEA3B4}" type="datetimeFigureOut">
              <a:rPr lang="ru-RU" smtClean="0"/>
              <a:pPr/>
              <a:t>08.12.2018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02FE6-2B71-4880-86F3-DD7DB1455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40670-820C-498B-8C1D-7D2DDDBEA3B4}" type="datetimeFigureOut">
              <a:rPr lang="ru-RU" smtClean="0"/>
              <a:pPr/>
              <a:t>08.12.2018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02FE6-2B71-4880-86F3-DD7DB1455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40670-820C-498B-8C1D-7D2DDDBEA3B4}" type="datetimeFigureOut">
              <a:rPr lang="ru-RU" smtClean="0"/>
              <a:pPr/>
              <a:t>08.12.2018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02FE6-2B71-4880-86F3-DD7DB1455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zbyka.ru/biblia/?Jn.15:12-16&amp;cr&amp;ru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zbyka.ru/biblia/?Mt.26:38&amp;cr&amp;ru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zbyka.ru/biblia/?Lk.22:42&amp;cr&amp;rus" TargetMode="External"/><Relationship Id="rId4" Type="http://schemas.openxmlformats.org/officeDocument/2006/relationships/hyperlink" Target="http://azbyka.ru/biblia/?Mk.14:35-36&amp;cr&amp;ru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ru-RU" sz="7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СЛОВО О МЕРКУРИИ СМОЛЕНСКОМ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 рукописях: «</a:t>
            </a:r>
            <a:r>
              <a:rPr lang="ru-RU" dirty="0" err="1" smtClean="0"/>
              <a:t>Главизна</a:t>
            </a:r>
            <a:r>
              <a:rPr lang="ru-RU" dirty="0" smtClean="0"/>
              <a:t> изъявляется от чудес  </a:t>
            </a:r>
            <a:r>
              <a:rPr lang="ru-RU" dirty="0" err="1" smtClean="0"/>
              <a:t>дивнейшей</a:t>
            </a:r>
            <a:r>
              <a:rPr lang="ru-RU" dirty="0" smtClean="0"/>
              <a:t> заступницы нашей и великую ее милость святую и бывшую и бывающую тогда и ныне на граде нашем </a:t>
            </a:r>
            <a:r>
              <a:rPr lang="ru-RU" dirty="0" err="1" smtClean="0"/>
              <a:t>неисчестно</a:t>
            </a:r>
            <a:r>
              <a:rPr lang="ru-RU" dirty="0" smtClean="0"/>
              <a:t> от госпожи владычицы нашей Богородицы и </a:t>
            </a:r>
            <a:r>
              <a:rPr lang="ru-RU" dirty="0" err="1" smtClean="0"/>
              <a:t>матере</a:t>
            </a:r>
            <a:r>
              <a:rPr lang="ru-RU" dirty="0" smtClean="0"/>
              <a:t> Христа Бога нашего. И память </a:t>
            </a:r>
            <a:r>
              <a:rPr lang="ru-RU" dirty="0" err="1" smtClean="0"/>
              <a:t>сказуется</a:t>
            </a:r>
            <a:r>
              <a:rPr lang="ru-RU" dirty="0" smtClean="0"/>
              <a:t> ее святого Меркурия иже гроб его в Смоленске, граде нашем, бывших от него чудес.»</a:t>
            </a:r>
          </a:p>
          <a:p>
            <a:r>
              <a:rPr lang="ru-RU" dirty="0" smtClean="0"/>
              <a:t>Возникло «Слово о Меркурии Смоленском» </a:t>
            </a:r>
            <a:r>
              <a:rPr lang="ru-RU" dirty="0"/>
              <a:t>на основе устного народного предания, сложившегося в связи с тем, что во время </a:t>
            </a:r>
            <a:r>
              <a:rPr lang="ru-RU" dirty="0" smtClean="0"/>
              <a:t>татаро-монгольского </a:t>
            </a:r>
            <a:r>
              <a:rPr lang="ru-RU" dirty="0"/>
              <a:t>нашествия в 1237—1238 гг. </a:t>
            </a:r>
            <a:r>
              <a:rPr lang="ru-RU" dirty="0" smtClean="0"/>
              <a:t>кочевники </a:t>
            </a:r>
            <a:r>
              <a:rPr lang="ru-RU" dirty="0"/>
              <a:t>не дошли до Смоленска, и </a:t>
            </a:r>
            <a:r>
              <a:rPr lang="ru-RU" dirty="0" smtClean="0"/>
              <a:t>город не </a:t>
            </a:r>
            <a:r>
              <a:rPr lang="ru-RU" dirty="0"/>
              <a:t>был </a:t>
            </a:r>
            <a:r>
              <a:rPr lang="ru-RU" dirty="0" smtClean="0"/>
              <a:t>разорён.</a:t>
            </a:r>
          </a:p>
          <a:p>
            <a:r>
              <a:rPr lang="ru-RU" dirty="0" smtClean="0"/>
              <a:t>Произведение сохранилось в списках </a:t>
            </a:r>
            <a:r>
              <a:rPr lang="ru-RU" dirty="0"/>
              <a:t>две редакции повести, из которых вторая подразделяется на четыре </a:t>
            </a:r>
            <a:r>
              <a:rPr lang="ru-RU" dirty="0" smtClean="0"/>
              <a:t>варианта.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поэтической структуре Слово</a:t>
            </a:r>
            <a:r>
              <a:rPr kumimoji="0" lang="ru-RU" sz="3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 традиционным к легендарно-историческим повестям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900" baseline="0" dirty="0" smtClean="0"/>
              <a:t>Сюжет</a:t>
            </a:r>
            <a:r>
              <a:rPr lang="ru-RU" sz="3900" dirty="0" smtClean="0"/>
              <a:t> о Меркурии Смоленском входит в ряд мировых сюжетов о «безголовых».</a:t>
            </a:r>
            <a:endParaRPr kumimoji="0" lang="ru-RU" sz="3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Произведение сохранилось в большом количестве</a:t>
            </a:r>
            <a:r>
              <a:rPr kumimoji="0" lang="ru-RU" sz="3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списков (</a:t>
            </a:r>
            <a:r>
              <a:rPr kumimoji="0" lang="ru-RU" sz="3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ок</a:t>
            </a:r>
            <a:r>
              <a:rPr kumimoji="0" lang="ru-RU" sz="3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80) в двух редакциях.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900" dirty="0" smtClean="0"/>
              <a:t>Старший список дат. 30-50 гг. </a:t>
            </a:r>
            <a:r>
              <a:rPr lang="en-US" sz="3600" dirty="0" smtClean="0"/>
              <a:t>XVI </a:t>
            </a:r>
            <a:r>
              <a:rPr lang="ru-RU" sz="3600" dirty="0" smtClean="0"/>
              <a:t>в.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4400" dirty="0"/>
              <a:t>«Слово о Меркурии Смоленском» </a:t>
            </a:r>
            <a:r>
              <a:rPr lang="ru-RU" sz="4400" dirty="0" smtClean="0"/>
              <a:t>напоминает житие с трехчастной структурой – вступление, рассказ о подвиге святого, посмертные чудеса.</a:t>
            </a:r>
          </a:p>
          <a:p>
            <a:pPr marL="342900" lvl="0" indent="-342900">
              <a:spcBef>
                <a:spcPct val="20000"/>
              </a:spcBef>
            </a:pPr>
            <a:endParaRPr lang="ru-RU" sz="4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vert="horz" lIns="91440" tIns="45720" rIns="91440" bIns="45720" rtlCol="0"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b="1" dirty="0" smtClean="0"/>
              <a:t>Возникновение Второй редакции датируется началом XVI в. 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/>
              <a:t>Она создана под влиянием жития византийского святого Меркурия </a:t>
            </a:r>
            <a:r>
              <a:rPr lang="ru-RU" sz="2400" b="1" dirty="0" err="1" smtClean="0"/>
              <a:t>Кессарийского</a:t>
            </a:r>
            <a:r>
              <a:rPr lang="ru-RU" sz="2400" b="1" dirty="0" smtClean="0"/>
              <a:t>, история которого сходна с судьбой Меркурия Смоленского. 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/>
              <a:t> Богородица благословляет выступить Меркурия </a:t>
            </a:r>
            <a:r>
              <a:rPr lang="ru-RU" sz="2400" b="1" dirty="0" err="1" smtClean="0"/>
              <a:t>Кессарийского</a:t>
            </a:r>
            <a:r>
              <a:rPr lang="ru-RU" sz="2400" b="1" dirty="0" smtClean="0"/>
              <a:t>  против «</a:t>
            </a:r>
            <a:r>
              <a:rPr lang="ru-RU" sz="2400" b="1" dirty="0" err="1" smtClean="0"/>
              <a:t>законопреступного</a:t>
            </a:r>
            <a:r>
              <a:rPr lang="ru-RU" sz="2400" b="1" dirty="0" smtClean="0"/>
              <a:t> Юлиана», после победы над врагами герою отсекают голову.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/>
              <a:t>Церковное поминание Меркурия Смоленского была приурочена ко дню памяти Меркурия </a:t>
            </a:r>
            <a:r>
              <a:rPr lang="ru-RU" sz="2400" b="1" dirty="0" err="1" smtClean="0"/>
              <a:t>Кессарийского</a:t>
            </a:r>
            <a:r>
              <a:rPr lang="ru-RU" sz="2400" b="1" dirty="0" smtClean="0"/>
              <a:t>. 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/>
              <a:t>Повесть сближается в некоторых подробностях  </a:t>
            </a:r>
            <a:br>
              <a:rPr lang="ru-RU" sz="2400" b="1" dirty="0" smtClean="0"/>
            </a:br>
            <a:r>
              <a:rPr lang="ru-RU" sz="2400" b="1" dirty="0" smtClean="0"/>
              <a:t>а) с летописным сказанием о </a:t>
            </a:r>
            <a:r>
              <a:rPr lang="ru-RU" sz="2400" b="1" dirty="0" err="1" smtClean="0"/>
              <a:t>переяславском</a:t>
            </a:r>
            <a:r>
              <a:rPr lang="ru-RU" sz="2400" b="1" dirty="0" smtClean="0"/>
              <a:t> богатыре Демьяне </a:t>
            </a:r>
            <a:r>
              <a:rPr lang="ru-RU" sz="2400" b="1" dirty="0" err="1" smtClean="0"/>
              <a:t>Куденевиче</a:t>
            </a:r>
            <a:r>
              <a:rPr lang="ru-RU" sz="2400" b="1" dirty="0" smtClean="0"/>
              <a:t>,</a:t>
            </a:r>
            <a:br>
              <a:rPr lang="ru-RU" sz="2400" b="1" dirty="0" smtClean="0"/>
            </a:br>
            <a:r>
              <a:rPr lang="ru-RU" sz="2400" b="1" dirty="0" smtClean="0"/>
              <a:t>б) с былиной о Сухане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/>
              <a:t>Мотив несения собственной усечённой головы известен и </a:t>
            </a:r>
            <a:br>
              <a:rPr lang="ru-RU" sz="2400" b="1" dirty="0" smtClean="0"/>
            </a:br>
            <a:r>
              <a:rPr lang="ru-RU" sz="2400" b="1" dirty="0" smtClean="0"/>
              <a:t>а) в католической легенде о Дионисии </a:t>
            </a:r>
            <a:r>
              <a:rPr lang="ru-RU" sz="2400" b="1" dirty="0" err="1" smtClean="0"/>
              <a:t>Ареопагите</a:t>
            </a:r>
            <a:r>
              <a:rPr lang="ru-RU" sz="2400" b="1" dirty="0" smtClean="0"/>
              <a:t>, и </a:t>
            </a:r>
            <a:br>
              <a:rPr lang="ru-RU" sz="2400" b="1" dirty="0" smtClean="0"/>
            </a:br>
            <a:r>
              <a:rPr lang="ru-RU" sz="2400" b="1" dirty="0" smtClean="0"/>
              <a:t>б) в мусульманской легенде об </a:t>
            </a:r>
            <a:r>
              <a:rPr lang="ru-RU" sz="2400" b="1" dirty="0" err="1" smtClean="0"/>
              <a:t>Азисе</a:t>
            </a:r>
            <a:r>
              <a:rPr lang="ru-RU" sz="2400" b="1" dirty="0" smtClean="0"/>
              <a:t>, и </a:t>
            </a:r>
            <a:br>
              <a:rPr lang="ru-RU" sz="2400" b="1" dirty="0" smtClean="0"/>
            </a:br>
            <a:r>
              <a:rPr lang="ru-RU" sz="2400" b="1" dirty="0" smtClean="0"/>
              <a:t>в) </a:t>
            </a:r>
            <a:r>
              <a:rPr lang="ru-RU" sz="2400" b="1" dirty="0" err="1" smtClean="0"/>
              <a:t>в</a:t>
            </a:r>
            <a:r>
              <a:rPr lang="ru-RU" sz="2400" b="1" dirty="0" smtClean="0"/>
              <a:t> русских устных легендах (б. Смоленская и Псковская губ.), видимо, возникших под влиянием книжной по­вести о Меркурии. 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2400" dirty="0">
                <a:hlinkClick r:id="rId3"/>
              </a:rPr>
              <a:t>Ин 15.12–16</a:t>
            </a:r>
            <a:r>
              <a:rPr lang="ru-RU" sz="2400" b="1" dirty="0" smtClean="0"/>
              <a:t>.</a:t>
            </a:r>
          </a:p>
          <a:p>
            <a:r>
              <a:rPr lang="ru-RU" sz="2400" b="1" dirty="0"/>
              <a:t> </a:t>
            </a:r>
            <a:endParaRPr lang="ru-RU" sz="2400" b="1" dirty="0" smtClean="0"/>
          </a:p>
          <a:p>
            <a:r>
              <a:rPr lang="ru-RU" sz="2400" b="1" dirty="0" smtClean="0"/>
              <a:t>Сия </a:t>
            </a:r>
            <a:r>
              <a:rPr lang="ru-RU" sz="2400" b="1" dirty="0"/>
              <a:t>есть заповедь Моя, да любите друг друга, как Я возлюбил вас.</a:t>
            </a:r>
          </a:p>
          <a:p>
            <a:r>
              <a:rPr lang="ru-RU" sz="2400" b="1" dirty="0"/>
              <a:t>Нет больше той любви, как если кто положит душу свою за друзей своих</a:t>
            </a:r>
            <a:r>
              <a:rPr lang="ru-RU" sz="2400" b="1" dirty="0" smtClean="0"/>
              <a:t>.</a:t>
            </a:r>
          </a:p>
          <a:p>
            <a:endParaRPr lang="ru-RU" sz="2400" b="1" dirty="0"/>
          </a:p>
          <a:p>
            <a:r>
              <a:rPr lang="ru-RU" sz="2400" b="1" dirty="0"/>
              <a:t>Вы друзья Мои, если исполняете то, что Я заповедую вам.</a:t>
            </a:r>
          </a:p>
          <a:p>
            <a:r>
              <a:rPr lang="ru-RU" sz="2400" b="1" dirty="0"/>
              <a:t>Я уже не называю вас рабами, ибо раб не знает, что делает господин его; но Я назвал вас друзьями, потому что сказал вам все, что слышал от Отца Моего</a:t>
            </a:r>
            <a:r>
              <a:rPr lang="ru-RU" sz="2400" b="1" dirty="0" smtClean="0"/>
              <a:t>.</a:t>
            </a:r>
          </a:p>
          <a:p>
            <a:endParaRPr lang="ru-RU" sz="2400" b="1" dirty="0"/>
          </a:p>
          <a:p>
            <a:r>
              <a:rPr lang="ru-RU" sz="2400" b="1" dirty="0"/>
              <a:t>Не вы Меня избрали, а Я вас избрал и поставил вас, чтобы вы шли и приносили плод, и чтобы плод ваш пребывал, дабы, чего ни попросите от Отца во имя Мое, Он дал вам</a:t>
            </a:r>
            <a:r>
              <a:rPr lang="ru-RU" sz="2400" b="1" dirty="0" smtClean="0"/>
              <a:t>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2400" b="1" dirty="0"/>
              <a:t> </a:t>
            </a:r>
            <a:endParaRPr lang="ru-RU" sz="2400" b="1" dirty="0" smtClean="0"/>
          </a:p>
          <a:p>
            <a:r>
              <a:rPr lang="ru-RU" sz="3200" b="1" dirty="0"/>
              <a:t>Побудьте здесь и бодрствуйте со Мною</a:t>
            </a:r>
            <a:r>
              <a:rPr lang="ru-RU" sz="3200" dirty="0"/>
              <a:t>, </a:t>
            </a:r>
            <a:r>
              <a:rPr lang="ru-RU" sz="3200" dirty="0">
                <a:solidFill>
                  <a:schemeClr val="tx2"/>
                </a:solidFill>
              </a:rPr>
              <a:t>сказал </a:t>
            </a:r>
            <a:r>
              <a:rPr lang="ru-RU" sz="3200" dirty="0" smtClean="0">
                <a:solidFill>
                  <a:schemeClr val="tx2"/>
                </a:solidFill>
              </a:rPr>
              <a:t>Иисус</a:t>
            </a:r>
            <a:r>
              <a:rPr lang="ru-RU" sz="3200" dirty="0" smtClean="0"/>
              <a:t>;</a:t>
            </a:r>
            <a:br>
              <a:rPr lang="ru-RU" sz="3200" dirty="0" smtClean="0"/>
            </a:br>
            <a:r>
              <a:rPr lang="ru-RU" sz="3200" dirty="0"/>
              <a:t> </a:t>
            </a:r>
            <a:r>
              <a:rPr lang="ru-RU" sz="3200" b="1" dirty="0"/>
              <a:t>душа Моя скорбит смертельно</a:t>
            </a:r>
            <a:r>
              <a:rPr lang="ru-RU" sz="3200" dirty="0"/>
              <a:t> (</a:t>
            </a:r>
            <a:r>
              <a:rPr lang="ru-RU" sz="3200" dirty="0" err="1">
                <a:hlinkClick r:id="rId3"/>
              </a:rPr>
              <a:t>Мф</a:t>
            </a:r>
            <a:r>
              <a:rPr lang="ru-RU" sz="3200" dirty="0">
                <a:hlinkClick r:id="rId3"/>
              </a:rPr>
              <a:t>. 26, 38</a:t>
            </a:r>
            <a:r>
              <a:rPr lang="ru-RU" sz="3200" dirty="0"/>
              <a:t>).</a:t>
            </a:r>
          </a:p>
          <a:p>
            <a:endParaRPr lang="ru-RU" sz="3200" b="1" dirty="0" smtClean="0"/>
          </a:p>
          <a:p>
            <a:r>
              <a:rPr lang="ru-RU" sz="3200" b="1" dirty="0" smtClean="0">
                <a:solidFill>
                  <a:schemeClr val="tx2"/>
                </a:solidFill>
              </a:rPr>
              <a:t>Моление </a:t>
            </a:r>
            <a:r>
              <a:rPr lang="ru-RU" sz="3200" b="1" dirty="0">
                <a:solidFill>
                  <a:schemeClr val="tx2"/>
                </a:solidFill>
              </a:rPr>
              <a:t>Иисуса об отвращении от него чаши страданий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  <a:p>
            <a:r>
              <a:rPr lang="ru-RU" sz="3200" b="1" dirty="0" err="1" smtClean="0"/>
              <a:t>Авва</a:t>
            </a:r>
            <a:r>
              <a:rPr lang="ru-RU" sz="3200" b="1" dirty="0" smtClean="0"/>
              <a:t>!</a:t>
            </a:r>
            <a:r>
              <a:rPr lang="ru-RU" sz="3200" b="1" dirty="0"/>
              <a:t> Отче! все возможно Тебе; пронеси чашу сию мимо Меня</a:t>
            </a:r>
            <a:r>
              <a:rPr lang="ru-RU" sz="3200" dirty="0"/>
              <a:t> (</a:t>
            </a:r>
            <a:r>
              <a:rPr lang="ru-RU" sz="3200" dirty="0" err="1">
                <a:hlinkClick r:id="rId4"/>
              </a:rPr>
              <a:t>Мк</a:t>
            </a:r>
            <a:r>
              <a:rPr lang="ru-RU" sz="3200" dirty="0">
                <a:hlinkClick r:id="rId4"/>
              </a:rPr>
              <a:t> 14, 35–36</a:t>
            </a:r>
            <a:r>
              <a:rPr lang="ru-RU" sz="3200" dirty="0"/>
              <a:t>). 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О</a:t>
            </a:r>
            <a:r>
              <a:rPr lang="ru-RU" sz="3200" b="1" dirty="0"/>
              <a:t>, если бы Ты благоволил пронести чашу сию мимо Меня! Впрочем не Моя воля, но Твоя да будет</a:t>
            </a:r>
            <a:r>
              <a:rPr lang="ru-RU" sz="3200" dirty="0"/>
              <a:t> (</a:t>
            </a:r>
            <a:r>
              <a:rPr lang="ru-RU" sz="3200" dirty="0">
                <a:hlinkClick r:id="rId5"/>
              </a:rPr>
              <a:t>Лк. 22, 42</a:t>
            </a:r>
            <a:r>
              <a:rPr lang="ru-RU" sz="3200" dirty="0"/>
              <a:t>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2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2400" b="1" dirty="0"/>
              <a:t> </a:t>
            </a:r>
            <a:endParaRPr lang="ru-RU" sz="2400" b="1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260648"/>
            <a:ext cx="4186808" cy="1324744"/>
          </a:xfrm>
        </p:spPr>
        <p:txBody>
          <a:bodyPr/>
          <a:lstStyle/>
          <a:p>
            <a:r>
              <a:rPr lang="ru-RU" dirty="0" smtClean="0"/>
              <a:t>Дни памяти</a:t>
            </a:r>
            <a:br>
              <a:rPr lang="ru-RU" dirty="0" smtClean="0"/>
            </a:br>
            <a:r>
              <a:rPr lang="ru-RU" dirty="0" smtClean="0"/>
              <a:t> 5 августа, 24 ноября</a:t>
            </a:r>
            <a:endParaRPr lang="ru-RU" dirty="0"/>
          </a:p>
        </p:txBody>
      </p:sp>
      <p:pic>
        <p:nvPicPr>
          <p:cNvPr id="1026" name="Picture 2" descr="https://azbyka.ru/days/assets/img/saints/1519/p1b2njkdr4qn9ic0mjlu6q1vgf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88640"/>
            <a:ext cx="3943350" cy="4695825"/>
          </a:xfrm>
          <a:prstGeom prst="rect">
            <a:avLst/>
          </a:prstGeom>
          <a:noFill/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66730" y="1340768"/>
            <a:ext cx="4077270" cy="2821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 descr="https://warhead.su/system/images/000/082/710/content/3a0936cc36ee3ce128babc24206fa9c4c2f5f30d.jpg?151852886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4293096"/>
            <a:ext cx="4913784" cy="245689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940152" y="4365104"/>
            <a:ext cx="30963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Успенском соборе в Смоленске хранятся железные сандалии, которые, по преданию,  принадлежали святому Меркурию Смоленскому.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258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СЛОВО О МЕРКУРИИ СМОЛЕНСКОМ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СЛОВО О МЕРКУРИИ СМОЛЕНСКОМ</dc:title>
  <dc:creator>Nick Sob</dc:creator>
  <cp:lastModifiedBy>Nick Sob</cp:lastModifiedBy>
  <cp:revision>17</cp:revision>
  <dcterms:created xsi:type="dcterms:W3CDTF">2018-11-27T06:52:25Z</dcterms:created>
  <dcterms:modified xsi:type="dcterms:W3CDTF">2018-12-07T22:24:00Z</dcterms:modified>
</cp:coreProperties>
</file>