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57" r:id="rId7"/>
    <p:sldId id="261" r:id="rId8"/>
    <p:sldId id="292" r:id="rId9"/>
    <p:sldId id="262" r:id="rId10"/>
    <p:sldId id="263" r:id="rId11"/>
    <p:sldId id="264" r:id="rId12"/>
    <p:sldId id="265" r:id="rId13"/>
    <p:sldId id="266" r:id="rId14"/>
    <p:sldId id="267" r:id="rId15"/>
    <p:sldId id="285" r:id="rId16"/>
    <p:sldId id="286" r:id="rId17"/>
    <p:sldId id="268" r:id="rId18"/>
    <p:sldId id="269" r:id="rId19"/>
    <p:sldId id="276" r:id="rId20"/>
    <p:sldId id="293" r:id="rId21"/>
    <p:sldId id="294" r:id="rId22"/>
    <p:sldId id="287" r:id="rId23"/>
    <p:sldId id="279" r:id="rId24"/>
    <p:sldId id="282" r:id="rId25"/>
    <p:sldId id="270" r:id="rId26"/>
    <p:sldId id="275" r:id="rId27"/>
    <p:sldId id="289" r:id="rId28"/>
    <p:sldId id="291" r:id="rId29"/>
    <p:sldId id="271" r:id="rId30"/>
    <p:sldId id="272" r:id="rId31"/>
    <p:sldId id="273" r:id="rId32"/>
    <p:sldId id="283" r:id="rId33"/>
    <p:sldId id="274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11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57467-FBFA-4AEE-BBFB-CC62BE5AE5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3DAE1-D272-4B06-A931-893EEF6D5966}">
      <dgm:prSet phldrT="[Текст]" custT="1"/>
      <dgm:spPr/>
      <dgm:t>
        <a:bodyPr/>
        <a:lstStyle/>
        <a:p>
          <a:r>
            <a:rPr lang="ru-RU" sz="2400" dirty="0"/>
            <a:t>Рассуждение от противного</a:t>
          </a:r>
        </a:p>
      </dgm:t>
    </dgm:pt>
    <dgm:pt modelId="{969AF607-5D00-4E42-BBDF-6853EAF3DA7A}" type="parTrans" cxnId="{F8AA3280-3E9D-4EA0-A80C-A42CE016BA5E}">
      <dgm:prSet/>
      <dgm:spPr/>
      <dgm:t>
        <a:bodyPr/>
        <a:lstStyle/>
        <a:p>
          <a:endParaRPr lang="ru-RU"/>
        </a:p>
      </dgm:t>
    </dgm:pt>
    <dgm:pt modelId="{A77106B5-8B00-45F6-86B8-8F75FF74D6C8}" type="sibTrans" cxnId="{F8AA3280-3E9D-4EA0-A80C-A42CE016BA5E}">
      <dgm:prSet/>
      <dgm:spPr/>
      <dgm:t>
        <a:bodyPr/>
        <a:lstStyle/>
        <a:p>
          <a:endParaRPr lang="ru-RU"/>
        </a:p>
      </dgm:t>
    </dgm:pt>
    <dgm:pt modelId="{947F2F3B-E5CA-4A45-9EB4-A39CE5474336}">
      <dgm:prSet phldrT="[Текст]" custT="1"/>
      <dgm:spPr/>
      <dgm:t>
        <a:bodyPr/>
        <a:lstStyle/>
        <a:p>
          <a:r>
            <a:rPr lang="ru-RU" sz="2000" dirty="0"/>
            <a:t>Жемчужина неправильной формы</a:t>
          </a:r>
        </a:p>
      </dgm:t>
    </dgm:pt>
    <dgm:pt modelId="{4B284350-C5CE-43E7-AAF1-F892E74930D9}" type="parTrans" cxnId="{9E9848EF-FBB7-48BB-B071-1C3068636B5C}">
      <dgm:prSet/>
      <dgm:spPr/>
      <dgm:t>
        <a:bodyPr/>
        <a:lstStyle/>
        <a:p>
          <a:endParaRPr lang="ru-RU"/>
        </a:p>
      </dgm:t>
    </dgm:pt>
    <dgm:pt modelId="{0CD0AC1B-ACEE-4D4B-975A-C07FAE88342F}" type="sibTrans" cxnId="{9E9848EF-FBB7-48BB-B071-1C3068636B5C}">
      <dgm:prSet/>
      <dgm:spPr/>
      <dgm:t>
        <a:bodyPr/>
        <a:lstStyle/>
        <a:p>
          <a:endParaRPr lang="ru-RU"/>
        </a:p>
      </dgm:t>
    </dgm:pt>
    <dgm:pt modelId="{AEF3EC73-9341-4C2C-BF8E-0CC264C033E7}">
      <dgm:prSet phldrT="[Текст]"/>
      <dgm:spPr/>
      <dgm:t>
        <a:bodyPr/>
        <a:lstStyle/>
        <a:p>
          <a:r>
            <a:rPr lang="ru-RU" dirty="0"/>
            <a:t>Рискованная финансовая операция</a:t>
          </a:r>
        </a:p>
      </dgm:t>
    </dgm:pt>
    <dgm:pt modelId="{787BBFF5-9862-4E42-AF4D-4B99E61F4AAB}" type="parTrans" cxnId="{CE31E4CF-17F1-490A-8CFB-9720BBCFBCB0}">
      <dgm:prSet/>
      <dgm:spPr/>
      <dgm:t>
        <a:bodyPr/>
        <a:lstStyle/>
        <a:p>
          <a:endParaRPr lang="ru-RU"/>
        </a:p>
      </dgm:t>
    </dgm:pt>
    <dgm:pt modelId="{56715BA9-6971-4A25-8C18-30A844DEFBE1}" type="sibTrans" cxnId="{CE31E4CF-17F1-490A-8CFB-9720BBCFBCB0}">
      <dgm:prSet/>
      <dgm:spPr/>
      <dgm:t>
        <a:bodyPr/>
        <a:lstStyle/>
        <a:p>
          <a:endParaRPr lang="ru-RU"/>
        </a:p>
      </dgm:t>
    </dgm:pt>
    <dgm:pt modelId="{E3B6E284-78F8-42D7-9F98-2314F520EC94}" type="pres">
      <dgm:prSet presAssocID="{64B57467-FBFA-4AEE-BBFB-CC62BE5AE51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1344E08-4431-493A-8982-2ABF3B9A6DB4}" type="pres">
      <dgm:prSet presAssocID="{64B57467-FBFA-4AEE-BBFB-CC62BE5AE51F}" presName="cycle" presStyleCnt="0"/>
      <dgm:spPr/>
    </dgm:pt>
    <dgm:pt modelId="{112DD991-3531-45A6-9DEA-1BB919B56E0E}" type="pres">
      <dgm:prSet presAssocID="{64B57467-FBFA-4AEE-BBFB-CC62BE5AE51F}" presName="centerShape" presStyleCnt="0"/>
      <dgm:spPr/>
    </dgm:pt>
    <dgm:pt modelId="{803BCEDE-88A3-44B6-AD37-C77A9614B3C9}" type="pres">
      <dgm:prSet presAssocID="{64B57467-FBFA-4AEE-BBFB-CC62BE5AE51F}" presName="connSite" presStyleLbl="node1" presStyleIdx="0" presStyleCnt="4"/>
      <dgm:spPr/>
    </dgm:pt>
    <dgm:pt modelId="{318A02C3-09D6-4123-B938-9645D24D5CAE}" type="pres">
      <dgm:prSet presAssocID="{64B57467-FBFA-4AEE-BBFB-CC62BE5AE51F}" presName="visible" presStyleLbl="node1" presStyleIdx="0" presStyleCnt="4" custScaleX="210484" custLinFactNeighborY="2540"/>
      <dgm:spPr/>
    </dgm:pt>
    <dgm:pt modelId="{D0FAA432-75AB-4B9B-9487-60E6B6EFA10F}" type="pres">
      <dgm:prSet presAssocID="{969AF607-5D00-4E42-BBDF-6853EAF3DA7A}" presName="Name25" presStyleLbl="parChTrans1D1" presStyleIdx="0" presStyleCnt="3"/>
      <dgm:spPr/>
    </dgm:pt>
    <dgm:pt modelId="{9C69CF29-B29B-47D7-8E7A-E53AF5BB6C13}" type="pres">
      <dgm:prSet presAssocID="{88C3DAE1-D272-4B06-A931-893EEF6D5966}" presName="node" presStyleCnt="0"/>
      <dgm:spPr/>
    </dgm:pt>
    <dgm:pt modelId="{71C49B44-8B4C-4E2D-B756-8E0259EDD16C}" type="pres">
      <dgm:prSet presAssocID="{88C3DAE1-D272-4B06-A931-893EEF6D5966}" presName="parentNode" presStyleLbl="node1" presStyleIdx="1" presStyleCnt="4" custScaleX="368630" custLinFactX="79842" custLinFactNeighborX="100000" custLinFactNeighborY="-4866">
        <dgm:presLayoutVars>
          <dgm:chMax val="1"/>
          <dgm:bulletEnabled val="1"/>
        </dgm:presLayoutVars>
      </dgm:prSet>
      <dgm:spPr/>
    </dgm:pt>
    <dgm:pt modelId="{7B0243F2-F88B-4045-A7B5-C0814B50BBF6}" type="pres">
      <dgm:prSet presAssocID="{88C3DAE1-D272-4B06-A931-893EEF6D5966}" presName="childNode" presStyleLbl="revTx" presStyleIdx="0" presStyleCnt="0">
        <dgm:presLayoutVars>
          <dgm:bulletEnabled val="1"/>
        </dgm:presLayoutVars>
      </dgm:prSet>
      <dgm:spPr/>
    </dgm:pt>
    <dgm:pt modelId="{95D34978-6366-4936-995D-07BF25797A19}" type="pres">
      <dgm:prSet presAssocID="{4B284350-C5CE-43E7-AAF1-F892E74930D9}" presName="Name25" presStyleLbl="parChTrans1D1" presStyleIdx="1" presStyleCnt="3"/>
      <dgm:spPr/>
    </dgm:pt>
    <dgm:pt modelId="{9169E45C-50C0-49D8-9B9C-008683E7495E}" type="pres">
      <dgm:prSet presAssocID="{947F2F3B-E5CA-4A45-9EB4-A39CE5474336}" presName="node" presStyleCnt="0"/>
      <dgm:spPr/>
    </dgm:pt>
    <dgm:pt modelId="{FEF6AEE3-1FB7-4A9A-BF7B-0E89B7E1955C}" type="pres">
      <dgm:prSet presAssocID="{947F2F3B-E5CA-4A45-9EB4-A39CE5474336}" presName="parentNode" presStyleLbl="node1" presStyleIdx="2" presStyleCnt="4" custScaleX="382550" custLinFactX="100000" custLinFactNeighborX="178016" custLinFactNeighborY="-1431">
        <dgm:presLayoutVars>
          <dgm:chMax val="1"/>
          <dgm:bulletEnabled val="1"/>
        </dgm:presLayoutVars>
      </dgm:prSet>
      <dgm:spPr/>
    </dgm:pt>
    <dgm:pt modelId="{CBA033BB-354D-4634-8946-CCFE51A728CB}" type="pres">
      <dgm:prSet presAssocID="{947F2F3B-E5CA-4A45-9EB4-A39CE5474336}" presName="childNode" presStyleLbl="revTx" presStyleIdx="0" presStyleCnt="0">
        <dgm:presLayoutVars>
          <dgm:bulletEnabled val="1"/>
        </dgm:presLayoutVars>
      </dgm:prSet>
      <dgm:spPr/>
    </dgm:pt>
    <dgm:pt modelId="{3D26BB64-3C9D-4AAF-9CAA-A4CC381D6894}" type="pres">
      <dgm:prSet presAssocID="{787BBFF5-9862-4E42-AF4D-4B99E61F4AAB}" presName="Name25" presStyleLbl="parChTrans1D1" presStyleIdx="2" presStyleCnt="3"/>
      <dgm:spPr/>
    </dgm:pt>
    <dgm:pt modelId="{79EAF98E-83D9-44C3-92BB-CCDCB810E86D}" type="pres">
      <dgm:prSet presAssocID="{AEF3EC73-9341-4C2C-BF8E-0CC264C033E7}" presName="node" presStyleCnt="0"/>
      <dgm:spPr/>
    </dgm:pt>
    <dgm:pt modelId="{87E82292-EF83-4F4C-AA96-0097AB6CBB06}" type="pres">
      <dgm:prSet presAssocID="{AEF3EC73-9341-4C2C-BF8E-0CC264C033E7}" presName="parentNode" presStyleLbl="node1" presStyleIdx="3" presStyleCnt="4" custScaleX="397677" custLinFactX="100000" custLinFactNeighborX="110217" custLinFactNeighborY="-12839">
        <dgm:presLayoutVars>
          <dgm:chMax val="1"/>
          <dgm:bulletEnabled val="1"/>
        </dgm:presLayoutVars>
      </dgm:prSet>
      <dgm:spPr/>
    </dgm:pt>
    <dgm:pt modelId="{5E37E397-2890-445C-B796-399EE15475DB}" type="pres">
      <dgm:prSet presAssocID="{AEF3EC73-9341-4C2C-BF8E-0CC264C033E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7F3340F-B416-4679-BADD-5EB9AFE0E8E3}" type="presOf" srcId="{947F2F3B-E5CA-4A45-9EB4-A39CE5474336}" destId="{FEF6AEE3-1FB7-4A9A-BF7B-0E89B7E1955C}" srcOrd="0" destOrd="0" presId="urn:microsoft.com/office/officeart/2005/8/layout/radial2"/>
    <dgm:cxn modelId="{43E1083C-D053-45F4-A786-9DDF0FF9B819}" type="presOf" srcId="{787BBFF5-9862-4E42-AF4D-4B99E61F4AAB}" destId="{3D26BB64-3C9D-4AAF-9CAA-A4CC381D6894}" srcOrd="0" destOrd="0" presId="urn:microsoft.com/office/officeart/2005/8/layout/radial2"/>
    <dgm:cxn modelId="{F8AA3280-3E9D-4EA0-A80C-A42CE016BA5E}" srcId="{64B57467-FBFA-4AEE-BBFB-CC62BE5AE51F}" destId="{88C3DAE1-D272-4B06-A931-893EEF6D5966}" srcOrd="0" destOrd="0" parTransId="{969AF607-5D00-4E42-BBDF-6853EAF3DA7A}" sibTransId="{A77106B5-8B00-45F6-86B8-8F75FF74D6C8}"/>
    <dgm:cxn modelId="{D5F0528B-6AC2-4D17-97C5-08C14B43B663}" type="presOf" srcId="{64B57467-FBFA-4AEE-BBFB-CC62BE5AE51F}" destId="{E3B6E284-78F8-42D7-9F98-2314F520EC94}" srcOrd="0" destOrd="0" presId="urn:microsoft.com/office/officeart/2005/8/layout/radial2"/>
    <dgm:cxn modelId="{65A83F8C-C0E6-4A90-8351-7E81FED7B109}" type="presOf" srcId="{AEF3EC73-9341-4C2C-BF8E-0CC264C033E7}" destId="{87E82292-EF83-4F4C-AA96-0097AB6CBB06}" srcOrd="0" destOrd="0" presId="urn:microsoft.com/office/officeart/2005/8/layout/radial2"/>
    <dgm:cxn modelId="{E94EE8A8-0183-41FD-82E2-42FDC0CA09C3}" type="presOf" srcId="{4B284350-C5CE-43E7-AAF1-F892E74930D9}" destId="{95D34978-6366-4936-995D-07BF25797A19}" srcOrd="0" destOrd="0" presId="urn:microsoft.com/office/officeart/2005/8/layout/radial2"/>
    <dgm:cxn modelId="{CE31E4CF-17F1-490A-8CFB-9720BBCFBCB0}" srcId="{64B57467-FBFA-4AEE-BBFB-CC62BE5AE51F}" destId="{AEF3EC73-9341-4C2C-BF8E-0CC264C033E7}" srcOrd="2" destOrd="0" parTransId="{787BBFF5-9862-4E42-AF4D-4B99E61F4AAB}" sibTransId="{56715BA9-6971-4A25-8C18-30A844DEFBE1}"/>
    <dgm:cxn modelId="{0ACE29E2-4E9F-4F49-92BB-E39DDC7465D8}" type="presOf" srcId="{969AF607-5D00-4E42-BBDF-6853EAF3DA7A}" destId="{D0FAA432-75AB-4B9B-9487-60E6B6EFA10F}" srcOrd="0" destOrd="0" presId="urn:microsoft.com/office/officeart/2005/8/layout/radial2"/>
    <dgm:cxn modelId="{9E9848EF-FBB7-48BB-B071-1C3068636B5C}" srcId="{64B57467-FBFA-4AEE-BBFB-CC62BE5AE51F}" destId="{947F2F3B-E5CA-4A45-9EB4-A39CE5474336}" srcOrd="1" destOrd="0" parTransId="{4B284350-C5CE-43E7-AAF1-F892E74930D9}" sibTransId="{0CD0AC1B-ACEE-4D4B-975A-C07FAE88342F}"/>
    <dgm:cxn modelId="{212345F5-1AC0-4885-9F7E-1AA1863D645D}" type="presOf" srcId="{88C3DAE1-D272-4B06-A931-893EEF6D5966}" destId="{71C49B44-8B4C-4E2D-B756-8E0259EDD16C}" srcOrd="0" destOrd="0" presId="urn:microsoft.com/office/officeart/2005/8/layout/radial2"/>
    <dgm:cxn modelId="{AEE6AA8C-139F-4A0F-87A3-B6E5CD22ECD4}" type="presParOf" srcId="{E3B6E284-78F8-42D7-9F98-2314F520EC94}" destId="{21344E08-4431-493A-8982-2ABF3B9A6DB4}" srcOrd="0" destOrd="0" presId="urn:microsoft.com/office/officeart/2005/8/layout/radial2"/>
    <dgm:cxn modelId="{5BA31296-766A-451C-B049-910CB3E4542F}" type="presParOf" srcId="{21344E08-4431-493A-8982-2ABF3B9A6DB4}" destId="{112DD991-3531-45A6-9DEA-1BB919B56E0E}" srcOrd="0" destOrd="0" presId="urn:microsoft.com/office/officeart/2005/8/layout/radial2"/>
    <dgm:cxn modelId="{E9483A85-4C27-49F8-B09D-533DB01DBB89}" type="presParOf" srcId="{112DD991-3531-45A6-9DEA-1BB919B56E0E}" destId="{803BCEDE-88A3-44B6-AD37-C77A9614B3C9}" srcOrd="0" destOrd="0" presId="urn:microsoft.com/office/officeart/2005/8/layout/radial2"/>
    <dgm:cxn modelId="{1CF576C5-098E-4426-9113-B8C11E245062}" type="presParOf" srcId="{112DD991-3531-45A6-9DEA-1BB919B56E0E}" destId="{318A02C3-09D6-4123-B938-9645D24D5CAE}" srcOrd="1" destOrd="0" presId="urn:microsoft.com/office/officeart/2005/8/layout/radial2"/>
    <dgm:cxn modelId="{B84BDEF1-7D61-4982-ABD6-5510F170654C}" type="presParOf" srcId="{21344E08-4431-493A-8982-2ABF3B9A6DB4}" destId="{D0FAA432-75AB-4B9B-9487-60E6B6EFA10F}" srcOrd="1" destOrd="0" presId="urn:microsoft.com/office/officeart/2005/8/layout/radial2"/>
    <dgm:cxn modelId="{79F4F577-7B29-4DB2-89C5-D943A3239D3A}" type="presParOf" srcId="{21344E08-4431-493A-8982-2ABF3B9A6DB4}" destId="{9C69CF29-B29B-47D7-8E7A-E53AF5BB6C13}" srcOrd="2" destOrd="0" presId="urn:microsoft.com/office/officeart/2005/8/layout/radial2"/>
    <dgm:cxn modelId="{A3952644-21B1-4661-9822-4365BD188820}" type="presParOf" srcId="{9C69CF29-B29B-47D7-8E7A-E53AF5BB6C13}" destId="{71C49B44-8B4C-4E2D-B756-8E0259EDD16C}" srcOrd="0" destOrd="0" presId="urn:microsoft.com/office/officeart/2005/8/layout/radial2"/>
    <dgm:cxn modelId="{21380D44-0E77-406F-8065-12A80598DCA4}" type="presParOf" srcId="{9C69CF29-B29B-47D7-8E7A-E53AF5BB6C13}" destId="{7B0243F2-F88B-4045-A7B5-C0814B50BBF6}" srcOrd="1" destOrd="0" presId="urn:microsoft.com/office/officeart/2005/8/layout/radial2"/>
    <dgm:cxn modelId="{144B067E-70B5-4589-8F05-F1AA791C971A}" type="presParOf" srcId="{21344E08-4431-493A-8982-2ABF3B9A6DB4}" destId="{95D34978-6366-4936-995D-07BF25797A19}" srcOrd="3" destOrd="0" presId="urn:microsoft.com/office/officeart/2005/8/layout/radial2"/>
    <dgm:cxn modelId="{D3F1F72F-523D-4980-BBDE-F6EEA0872379}" type="presParOf" srcId="{21344E08-4431-493A-8982-2ABF3B9A6DB4}" destId="{9169E45C-50C0-49D8-9B9C-008683E7495E}" srcOrd="4" destOrd="0" presId="urn:microsoft.com/office/officeart/2005/8/layout/radial2"/>
    <dgm:cxn modelId="{EDA5C411-F0CF-4BBA-BCF6-D52ED34F92E3}" type="presParOf" srcId="{9169E45C-50C0-49D8-9B9C-008683E7495E}" destId="{FEF6AEE3-1FB7-4A9A-BF7B-0E89B7E1955C}" srcOrd="0" destOrd="0" presId="urn:microsoft.com/office/officeart/2005/8/layout/radial2"/>
    <dgm:cxn modelId="{F03FDA1B-8A57-49A4-98A1-A6F141707C6C}" type="presParOf" srcId="{9169E45C-50C0-49D8-9B9C-008683E7495E}" destId="{CBA033BB-354D-4634-8946-CCFE51A728CB}" srcOrd="1" destOrd="0" presId="urn:microsoft.com/office/officeart/2005/8/layout/radial2"/>
    <dgm:cxn modelId="{56BE6B90-4EC5-4343-872A-96E91E87D418}" type="presParOf" srcId="{21344E08-4431-493A-8982-2ABF3B9A6DB4}" destId="{3D26BB64-3C9D-4AAF-9CAA-A4CC381D6894}" srcOrd="5" destOrd="0" presId="urn:microsoft.com/office/officeart/2005/8/layout/radial2"/>
    <dgm:cxn modelId="{83B56B64-3801-426F-BB7A-4B528625A51B}" type="presParOf" srcId="{21344E08-4431-493A-8982-2ABF3B9A6DB4}" destId="{79EAF98E-83D9-44C3-92BB-CCDCB810E86D}" srcOrd="6" destOrd="0" presId="urn:microsoft.com/office/officeart/2005/8/layout/radial2"/>
    <dgm:cxn modelId="{CF67DE13-06EB-4EA9-920C-FAAA3A82E522}" type="presParOf" srcId="{79EAF98E-83D9-44C3-92BB-CCDCB810E86D}" destId="{87E82292-EF83-4F4C-AA96-0097AB6CBB06}" srcOrd="0" destOrd="0" presId="urn:microsoft.com/office/officeart/2005/8/layout/radial2"/>
    <dgm:cxn modelId="{1DDE2F9A-753F-4AFD-9475-2B3B73D85CFE}" type="presParOf" srcId="{79EAF98E-83D9-44C3-92BB-CCDCB810E86D}" destId="{5E37E397-2890-445C-B796-399EE15475D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6BB64-3C9D-4AAF-9CAA-A4CC381D6894}">
      <dsp:nvSpPr>
        <dsp:cNvPr id="0" name=""/>
        <dsp:cNvSpPr/>
      </dsp:nvSpPr>
      <dsp:spPr>
        <a:xfrm rot="1188794">
          <a:off x="2788593" y="2115936"/>
          <a:ext cx="1394774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1394774" y="17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34978-6366-4936-995D-07BF25797A19}">
      <dsp:nvSpPr>
        <dsp:cNvPr id="0" name=""/>
        <dsp:cNvSpPr/>
      </dsp:nvSpPr>
      <dsp:spPr>
        <a:xfrm rot="21587979">
          <a:off x="2829871" y="1669629"/>
          <a:ext cx="1558913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1558913" y="17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AA432-75AB-4B9B-9487-60E6B6EFA10F}">
      <dsp:nvSpPr>
        <dsp:cNvPr id="0" name=""/>
        <dsp:cNvSpPr/>
      </dsp:nvSpPr>
      <dsp:spPr>
        <a:xfrm rot="20172945">
          <a:off x="2773312" y="1154722"/>
          <a:ext cx="1332025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1332025" y="17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A02C3-09D6-4123-B938-9645D24D5CAE}">
      <dsp:nvSpPr>
        <dsp:cNvPr id="0" name=""/>
        <dsp:cNvSpPr/>
      </dsp:nvSpPr>
      <dsp:spPr>
        <a:xfrm>
          <a:off x="547644" y="919846"/>
          <a:ext cx="3425316" cy="1627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49B44-8B4C-4E2D-B756-8E0259EDD16C}">
      <dsp:nvSpPr>
        <dsp:cNvPr id="0" name=""/>
        <dsp:cNvSpPr/>
      </dsp:nvSpPr>
      <dsp:spPr>
        <a:xfrm>
          <a:off x="3192455" y="0"/>
          <a:ext cx="3599346" cy="976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Рассуждение от противного</a:t>
          </a:r>
        </a:p>
      </dsp:txBody>
      <dsp:txXfrm>
        <a:off x="3719567" y="142992"/>
        <a:ext cx="2545122" cy="690427"/>
      </dsp:txXfrm>
    </dsp:sp>
    <dsp:sp modelId="{FEF6AEE3-1FB7-4A9A-BF7B-0E89B7E1955C}">
      <dsp:nvSpPr>
        <dsp:cNvPr id="0" name=""/>
        <dsp:cNvSpPr/>
      </dsp:nvSpPr>
      <dsp:spPr>
        <a:xfrm>
          <a:off x="4388613" y="1190009"/>
          <a:ext cx="3735262" cy="976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Жемчужина неправильной формы</a:t>
          </a:r>
        </a:p>
      </dsp:txBody>
      <dsp:txXfrm>
        <a:off x="4935629" y="1333001"/>
        <a:ext cx="2641230" cy="690427"/>
      </dsp:txXfrm>
    </dsp:sp>
    <dsp:sp modelId="{87E82292-EF83-4F4C-AA96-0097AB6CBB06}">
      <dsp:nvSpPr>
        <dsp:cNvPr id="0" name=""/>
        <dsp:cNvSpPr/>
      </dsp:nvSpPr>
      <dsp:spPr>
        <a:xfrm>
          <a:off x="3311779" y="2282294"/>
          <a:ext cx="3882964" cy="976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Рискованная финансовая операция</a:t>
          </a:r>
        </a:p>
      </dsp:txBody>
      <dsp:txXfrm>
        <a:off x="3880426" y="2425286"/>
        <a:ext cx="2745670" cy="690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99E84124-DE8D-40C1-A231-5A050BCF3933}"/>
              </a:ext>
            </a:extLst>
          </p:cNvPr>
          <p:cNvGrpSpPr>
            <a:grpSpLocks/>
          </p:cNvGrpSpPr>
          <p:nvPr/>
        </p:nvGrpSpPr>
        <p:grpSpPr bwMode="auto">
          <a:xfrm>
            <a:off x="914639" y="1600201"/>
            <a:ext cx="7306387" cy="73025"/>
            <a:chOff x="914400" y="1200150"/>
            <a:chExt cx="7306712" cy="54864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0546090B-6C17-4D41-A883-A7896AFFAF51}"/>
                </a:ext>
              </a:extLst>
            </p:cNvPr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02160CF-A75E-4AC4-B476-F18334D657EE}"/>
                </a:ext>
              </a:extLst>
            </p:cNvPr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1B993E0-1B5C-426F-A28B-FC371077C28B}"/>
                </a:ext>
              </a:extLst>
            </p:cNvPr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EFE6649C-FA09-4DA9-A7DB-79743BC18D9C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BEA2CB12-E461-445A-A6E6-3D6D292836FF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Группа 15">
            <a:extLst>
              <a:ext uri="{FF2B5EF4-FFF2-40B4-BE49-F238E27FC236}">
                <a16:creationId xmlns:a16="http://schemas.microsoft.com/office/drawing/2014/main" id="{4DE9D92B-D923-4423-A0ED-45E3A9EBD9F4}"/>
              </a:ext>
            </a:extLst>
          </p:cNvPr>
          <p:cNvGrpSpPr>
            <a:grpSpLocks/>
          </p:cNvGrpSpPr>
          <p:nvPr/>
        </p:nvGrpSpPr>
        <p:grpSpPr bwMode="auto">
          <a:xfrm>
            <a:off x="914639" y="4851401"/>
            <a:ext cx="7306387" cy="73025"/>
            <a:chOff x="914400" y="3638550"/>
            <a:chExt cx="7306712" cy="5486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B0B8541-F0C0-432F-BF44-A95063E65DCF}"/>
                </a:ext>
              </a:extLst>
            </p:cNvPr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8F8EE50-929D-48F0-A412-F89F88CFFEB5}"/>
                </a:ext>
              </a:extLst>
            </p:cNvPr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F26032B9-E27F-4DC2-A2AB-110F3AEE8BDB}"/>
                </a:ext>
              </a:extLst>
            </p:cNvPr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35B28B26-14FB-4417-A6A1-92F04A026098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AD7777D6-A9B8-4D91-BDA0-933562666BD5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71334C31-8A30-4E97-9940-0074422C1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902452E0-416A-4ACB-90CD-F308C6D9D2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E2BE0542-2A23-4B29-B306-7D6493B3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B70580-BB0B-4792-AD11-706DE31B26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68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4806F58-742F-4345-BE1C-78E04E33D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4C39F92-4966-4B5F-8C60-5B76A536D8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317D1-585A-46E4-956B-0A4CD071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2229-9B6E-4862-BE17-33CCA83C2F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77780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1405F0C8-4DC9-49E3-8452-07F4C31D0BCD}"/>
              </a:ext>
            </a:extLst>
          </p:cNvPr>
          <p:cNvGrpSpPr>
            <a:grpSpLocks/>
          </p:cNvGrpSpPr>
          <p:nvPr/>
        </p:nvGrpSpPr>
        <p:grpSpPr bwMode="auto">
          <a:xfrm>
            <a:off x="2455709" y="3475038"/>
            <a:ext cx="4232583" cy="55562"/>
            <a:chOff x="2455975" y="2588441"/>
            <a:chExt cx="4232051" cy="4114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6DB8FC90-B814-4D74-9E5A-22422EF1E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776" y="2588441"/>
              <a:ext cx="45250" cy="41148"/>
            </a:xfrm>
            <a:prstGeom prst="ellipse">
              <a:avLst/>
            </a:prstGeom>
            <a:solidFill>
              <a:schemeClr val="tx1"/>
            </a:solidFill>
            <a:ln w="264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50">
                <a:solidFill>
                  <a:srgbClr val="FFFFFF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39421CEF-A3ED-4D6B-B6FB-19310C04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975" y="2588441"/>
              <a:ext cx="45250" cy="41148"/>
            </a:xfrm>
            <a:prstGeom prst="ellipse">
              <a:avLst/>
            </a:prstGeom>
            <a:solidFill>
              <a:schemeClr val="tx1"/>
            </a:solidFill>
            <a:ln w="264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50">
                <a:solidFill>
                  <a:srgbClr val="FFFFFF"/>
                </a:solidFill>
              </a:endParaRPr>
            </a:p>
          </p:txBody>
        </p:sp>
        <p:grpSp>
          <p:nvGrpSpPr>
            <p:cNvPr id="7" name="Группа 12">
              <a:extLst>
                <a:ext uri="{FF2B5EF4-FFF2-40B4-BE49-F238E27FC236}">
                  <a16:creationId xmlns:a16="http://schemas.microsoft.com/office/drawing/2014/main" id="{0A9AFCFB-B83C-45DA-98A9-C8398E932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8" name="Прямая соединительная линия 13">
                <a:extLst>
                  <a:ext uri="{FF2B5EF4-FFF2-40B4-BE49-F238E27FC236}">
                    <a16:creationId xmlns:a16="http://schemas.microsoft.com/office/drawing/2014/main" id="{FA75917F-2C66-427B-A404-8CF8A2EC0A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Прямая соединительная линия 14">
                <a:extLst>
                  <a:ext uri="{FF2B5EF4-FFF2-40B4-BE49-F238E27FC236}">
                    <a16:creationId xmlns:a16="http://schemas.microsoft.com/office/drawing/2014/main" id="{7DF31713-50C5-4470-A2ED-C14632B202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3601" b="0" cap="none" baseline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rtlCol="0"/>
          <a:lstStyle>
            <a:lvl1pPr marL="0" indent="0" algn="ctr" rtl="0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CFE4DFD-CE1A-4108-9A8E-DF7934413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069A5695-3EB6-4419-B0A5-FA238E2930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B8CAE9A-06A2-4F09-A72B-48A7E903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CDA1-ECF9-4641-BC9A-DF85538D24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68630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/>
            </a:lvl8pPr>
            <a:lvl9pPr algn="l" rtl="0"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 baseline="0"/>
            </a:lvl8pPr>
            <a:lvl9pPr algn="l" rtl="0">
              <a:defRPr sz="135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F615-A99D-400D-96F6-5C288794AF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E896AF6A-1A4B-4889-A275-3A9B1F2FDA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DC6A17-842A-4776-9E16-E96DFF06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E27E-50D8-4A47-8473-BBC175BAAB4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7954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200"/>
              </a:spcBef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200"/>
              </a:spcBef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0533B-3053-4067-9727-FC96CC5800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995451E8-A998-412F-B135-7611E4165D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2B0880-3193-4D63-93A7-8F2905A4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8BBB-A361-4A94-B3DD-D1672F0C1B2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57954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1EDBEDE-4783-4AF5-B259-252A5D220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2E2F3-A14E-4FA3-9DD2-8EDF964597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AA17015-3913-4CE4-9792-142EE695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B099-AECB-4F56-B7BD-54721D5DBF4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52051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7ED49293-E51F-4F14-9047-A5A9231E0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FABA123-DCB2-4BE1-A878-1DEDD31188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BAD7F0C-E157-4B03-97DE-23C39FA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03AF-FCDB-4A74-828F-A4A412CBAE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72760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2401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 baseline="0"/>
            </a:lvl8pPr>
            <a:lvl9pPr algn="l" rtl="0"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50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AD97C-A443-497A-86A1-9F163CAB7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ECD3FB27-F16C-4B92-8E85-55D3F7FDDC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0225A8-3D83-4A43-B682-2F24A205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CC14-BECC-482A-8104-360929A989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3512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94595D-153D-421D-B20E-029E22A6DA0E}"/>
              </a:ext>
            </a:extLst>
          </p:cNvPr>
          <p:cNvSpPr/>
          <p:nvPr/>
        </p:nvSpPr>
        <p:spPr>
          <a:xfrm>
            <a:off x="914638" y="1803400"/>
            <a:ext cx="49531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2401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50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B36A4-862F-462D-80E7-4DBB211FE7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15D7CB89-3CB2-4417-8E88-9935EBE50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33AD9982-089F-45B8-8D39-C9E359C2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677B-4EF0-4569-9C88-213123803C3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77684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3389D7B-8E97-4FC3-AD71-7B0509346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EBB56A9-B62E-4453-8549-01E64370CD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14609-11DB-4890-AF70-2CA71269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54FE-2888-42CC-BC18-07AAA7C81CA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96558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26E92BA-9B0A-43FE-A8A1-46C9ECF95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D08081B-4649-4D24-AC60-6327DF6A6A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D7A9F-E2CD-4476-BE65-3377B8F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6F77-324D-4D1C-B8B7-769B5CD94D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4460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4F5084-A377-48DE-A61C-883A0C761BD4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25C6E3-6B22-48E9-92BB-B1BA92E3E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5EF696-ED83-4363-87E3-981D77C213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9D9F0C8-B55D-4DF7-B241-044BC0E0548B}"/>
              </a:ext>
            </a:extLst>
          </p:cNvPr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032" name="Заголовок 1">
            <a:extLst>
              <a:ext uri="{FF2B5EF4-FFF2-40B4-BE49-F238E27FC236}">
                <a16:creationId xmlns:a16="http://schemas.microsoft.com/office/drawing/2014/main" id="{F5EDB28E-A065-48A9-B22F-E55AC14D6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638" y="431800"/>
            <a:ext cx="7314724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Стиль образца заголовка</a:t>
            </a:r>
          </a:p>
        </p:txBody>
      </p:sp>
      <p:sp>
        <p:nvSpPr>
          <p:cNvPr id="1033" name="Замещающий текст 2">
            <a:extLst>
              <a:ext uri="{FF2B5EF4-FFF2-40B4-BE49-F238E27FC236}">
                <a16:creationId xmlns:a16="http://schemas.microsoft.com/office/drawing/2014/main" id="{DF5C08AC-CB76-4DD0-A2E8-B5FA7E81E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8" y="1803400"/>
            <a:ext cx="731472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Щелкните, чтобы изменить стили текста образца слайда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D7F8E-DB14-4081-B336-5C02460D7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639" y="6172200"/>
            <a:ext cx="556285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E4424-6EFF-40D3-B82F-9F81500CD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29936" y="6172200"/>
            <a:ext cx="91344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917D3-A847-4302-BE0A-92957A363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5823" y="6172200"/>
            <a:ext cx="53353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7331190-774A-4D2E-A697-885D5C4D60A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73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5pPr>
      <a:lvl6pPr marL="342991" algn="l" rtl="0" fontAlgn="base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6pPr>
      <a:lvl7pPr marL="685983" algn="l" rtl="0" fontAlgn="base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7pPr>
      <a:lvl8pPr marL="1028974" algn="l" rtl="0" fontAlgn="base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8pPr>
      <a:lvl9pPr marL="1371966" algn="l" rtl="0" fontAlgn="base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184596" indent="-184596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0876" indent="-18459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155" indent="-18459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3434" indent="-18459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713" indent="-18459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Русская литература </a:t>
            </a:r>
            <a:r>
              <a:rPr lang="en-US" sz="4400" dirty="0"/>
              <a:t>XVIII </a:t>
            </a:r>
            <a:r>
              <a:rPr lang="ru-RU" sz="4400" dirty="0"/>
              <a:t>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ПЕРИОДИЗАЦИЯ, НАПРАВЛЕНИЯ, ПРОБЛЕМАТИКА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Екатерининская эпоха: 1760-1790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40768"/>
            <a:ext cx="8686800" cy="5115198"/>
          </a:xfrm>
        </p:spPr>
        <p:txBody>
          <a:bodyPr>
            <a:normAutofit fontScale="25000" lnSpcReduction="20000"/>
          </a:bodyPr>
          <a:lstStyle/>
          <a:p>
            <a:r>
              <a:rPr lang="ru-RU" sz="7200" i="1" dirty="0"/>
              <a:t>Н.И.Новиков</a:t>
            </a:r>
            <a:r>
              <a:rPr lang="ru-RU" sz="7200" dirty="0"/>
              <a:t>. Статьи из журналов “Трутень” и “Живописец”.</a:t>
            </a:r>
          </a:p>
          <a:p>
            <a:r>
              <a:rPr lang="ru-RU" sz="7200" i="1" dirty="0"/>
              <a:t>Екатерина </a:t>
            </a:r>
            <a:r>
              <a:rPr lang="en-US" sz="7200" i="1" dirty="0"/>
              <a:t>II</a:t>
            </a:r>
            <a:r>
              <a:rPr lang="ru-RU" sz="7200" dirty="0"/>
              <a:t>. “Наказ комиссии по составлению нового уложения”, “Сказка о царевиче Хлоре”, “Из жизни </a:t>
            </a:r>
            <a:r>
              <a:rPr lang="ru-RU" sz="7200" dirty="0" err="1"/>
              <a:t>Рурика</a:t>
            </a:r>
            <a:r>
              <a:rPr lang="ru-RU" sz="7200" dirty="0"/>
              <a:t>”.</a:t>
            </a:r>
          </a:p>
          <a:p>
            <a:r>
              <a:rPr lang="ru-RU" sz="7200" i="1" dirty="0"/>
              <a:t>Я.Б.Княжнин</a:t>
            </a:r>
            <a:r>
              <a:rPr lang="ru-RU" sz="7200" dirty="0"/>
              <a:t>. “Вадим Новгородский” (трагедия), “Несчастье от кареты” (комическая опера).</a:t>
            </a:r>
          </a:p>
          <a:p>
            <a:r>
              <a:rPr lang="ru-RU" sz="7200" i="1" dirty="0"/>
              <a:t>Н.Г.Курганов</a:t>
            </a:r>
            <a:r>
              <a:rPr lang="ru-RU" sz="7200" dirty="0"/>
              <a:t>. “Письмовник”.</a:t>
            </a:r>
          </a:p>
          <a:p>
            <a:r>
              <a:rPr lang="ru-RU" sz="7200" i="1" dirty="0"/>
              <a:t>М.Д.Чулков</a:t>
            </a:r>
            <a:r>
              <a:rPr lang="ru-RU" sz="7200" dirty="0"/>
              <a:t>. “Пригожая повариха”, “Драгоценная щука”, “Пересмешник”.</a:t>
            </a:r>
          </a:p>
          <a:p>
            <a:r>
              <a:rPr lang="ru-RU" sz="7200" i="1" dirty="0"/>
              <a:t>В.А.Левшин</a:t>
            </a:r>
            <a:r>
              <a:rPr lang="ru-RU" sz="7200" dirty="0"/>
              <a:t>. “Досадное пробуждение”. Повести из цикла “Русские сказки”: “Повесть о богатыре Добрыне Никитиче”, “Повесть о сильном богатыре </a:t>
            </a:r>
            <a:r>
              <a:rPr lang="ru-RU" sz="7200" dirty="0" err="1"/>
              <a:t>Чуриле</a:t>
            </a:r>
            <a:r>
              <a:rPr lang="ru-RU" sz="7200" dirty="0"/>
              <a:t> </a:t>
            </a:r>
            <a:r>
              <a:rPr lang="ru-RU" sz="7200" dirty="0" err="1"/>
              <a:t>Пленковиче</a:t>
            </a:r>
            <a:r>
              <a:rPr lang="ru-RU" sz="7200" dirty="0"/>
              <a:t>”, “Повесть о Алеше Поповиче”.</a:t>
            </a:r>
          </a:p>
          <a:p>
            <a:r>
              <a:rPr lang="ru-RU" sz="7200" i="1" dirty="0"/>
              <a:t>М.Комаров</a:t>
            </a:r>
            <a:r>
              <a:rPr lang="ru-RU" sz="7200" dirty="0"/>
              <a:t>. “Обстоятельное и верное описание добрых и злых дел мошенника Ваньки Каина”.</a:t>
            </a:r>
          </a:p>
          <a:p>
            <a:r>
              <a:rPr lang="ru-RU" sz="7200" i="1" dirty="0"/>
              <a:t>Д.И.Фонвизин</a:t>
            </a:r>
            <a:r>
              <a:rPr lang="ru-RU" sz="7200" dirty="0"/>
              <a:t>. “Бригадир”, “Недоросль”, “Письма к слугам моим - Шумилову, Ваньке и Петрушке”, “Письма из Франции”.</a:t>
            </a:r>
          </a:p>
          <a:p>
            <a:r>
              <a:rPr lang="ru-RU" sz="7200" i="1" dirty="0"/>
              <a:t>В.И.Майков</a:t>
            </a:r>
            <a:r>
              <a:rPr lang="ru-RU" sz="7200" dirty="0"/>
              <a:t>. “</a:t>
            </a:r>
            <a:r>
              <a:rPr lang="ru-RU" sz="7200" dirty="0" err="1"/>
              <a:t>Елисей</a:t>
            </a:r>
            <a:r>
              <a:rPr lang="ru-RU" sz="7200" dirty="0"/>
              <a:t>, или Раздраженный Вакх”.</a:t>
            </a:r>
          </a:p>
          <a:p>
            <a:r>
              <a:rPr lang="ru-RU" sz="7200" i="1" dirty="0"/>
              <a:t>И.Ф.Богданович.</a:t>
            </a:r>
            <a:r>
              <a:rPr lang="ru-RU" sz="7200" dirty="0"/>
              <a:t> “Душенька”.</a:t>
            </a:r>
          </a:p>
          <a:p>
            <a:r>
              <a:rPr lang="ru-RU" sz="7200" i="1" dirty="0"/>
              <a:t>М.М.Херасков</a:t>
            </a:r>
            <a:r>
              <a:rPr lang="ru-RU" sz="7200" dirty="0"/>
              <a:t>. “</a:t>
            </a:r>
            <a:r>
              <a:rPr lang="ru-RU" sz="7200" dirty="0" err="1"/>
              <a:t>Россиада</a:t>
            </a:r>
            <a:r>
              <a:rPr lang="ru-RU" sz="7200" dirty="0"/>
              <a:t>” (отрывки).</a:t>
            </a:r>
          </a:p>
          <a:p>
            <a:r>
              <a:rPr lang="ru-RU" sz="7200" i="1" dirty="0"/>
              <a:t>И.А.Крылов</a:t>
            </a:r>
            <a:r>
              <a:rPr lang="ru-RU" sz="7200" dirty="0"/>
              <a:t>. “</a:t>
            </a:r>
            <a:r>
              <a:rPr lang="ru-RU" sz="7200" dirty="0" err="1"/>
              <a:t>Каиб</a:t>
            </a:r>
            <a:r>
              <a:rPr lang="ru-RU" sz="7200" dirty="0"/>
              <a:t>”, “</a:t>
            </a:r>
            <a:r>
              <a:rPr lang="ru-RU" sz="7200" dirty="0" err="1"/>
              <a:t>Трумф</a:t>
            </a:r>
            <a:r>
              <a:rPr lang="ru-RU" sz="7200" dirty="0"/>
              <a:t>”, журнал “Почта духов” (отрывки).</a:t>
            </a:r>
          </a:p>
          <a:p>
            <a:r>
              <a:rPr lang="ru-RU" sz="7200" i="1" dirty="0"/>
              <a:t>Г.Р.Державин.</a:t>
            </a:r>
            <a:r>
              <a:rPr lang="ru-RU" sz="7200" dirty="0"/>
              <a:t> “</a:t>
            </a:r>
            <a:r>
              <a:rPr lang="ru-RU" sz="7200" dirty="0" err="1"/>
              <a:t>Фелица</a:t>
            </a:r>
            <a:r>
              <a:rPr lang="ru-RU" sz="7200" dirty="0"/>
              <a:t>”, “Благодарность </a:t>
            </a:r>
            <a:r>
              <a:rPr lang="ru-RU" sz="7200" dirty="0" err="1"/>
              <a:t>Фелице</a:t>
            </a:r>
            <a:r>
              <a:rPr lang="ru-RU" sz="7200" dirty="0"/>
              <a:t>”, “Видение мурзы”, “Бог”, “Водопад”, “Вельможа”, “Властителям и судиям”, “Записки 1743-1812 гг.”. «Ирод и </a:t>
            </a:r>
            <a:r>
              <a:rPr lang="ru-RU" sz="7200" dirty="0" err="1"/>
              <a:t>Мариамна</a:t>
            </a:r>
            <a:r>
              <a:rPr lang="ru-RU" sz="7200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Сентиментализм и предромантизм (</a:t>
            </a:r>
            <a:r>
              <a:rPr lang="ru-RU" sz="2700" b="1" dirty="0"/>
              <a:t>кон. </a:t>
            </a:r>
            <a:r>
              <a:rPr lang="en-US" b="1" dirty="0"/>
              <a:t>XVIII</a:t>
            </a:r>
            <a:r>
              <a:rPr lang="ru-RU" b="1" dirty="0"/>
              <a:t> - </a:t>
            </a:r>
            <a:r>
              <a:rPr lang="ru-RU" sz="2700" b="1" dirty="0" err="1"/>
              <a:t>нач</a:t>
            </a:r>
            <a:r>
              <a:rPr lang="ru-RU" sz="2700" b="1" dirty="0"/>
              <a:t>.</a:t>
            </a:r>
            <a:r>
              <a:rPr lang="ru-RU" b="1" dirty="0"/>
              <a:t> </a:t>
            </a:r>
            <a:r>
              <a:rPr lang="en-US" b="1" dirty="0"/>
              <a:t>XIX</a:t>
            </a:r>
            <a:r>
              <a:rPr lang="ru-RU" b="1" dirty="0"/>
              <a:t> </a:t>
            </a:r>
            <a:r>
              <a:rPr lang="ru-RU" sz="2700" b="1" dirty="0"/>
              <a:t>вв.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/>
              <a:t>А.Н.Радищев</a:t>
            </a:r>
            <a:r>
              <a:rPr lang="ru-RU" dirty="0"/>
              <a:t>. “Путешествие из Петербурга в Москву”.</a:t>
            </a:r>
          </a:p>
          <a:p>
            <a:r>
              <a:rPr lang="ru-RU" i="1" dirty="0"/>
              <a:t>Н.М.Карамзин</a:t>
            </a:r>
            <a:r>
              <a:rPr lang="ru-RU" dirty="0"/>
              <a:t>. “Бедная Лиза”, “Остров </a:t>
            </a:r>
            <a:r>
              <a:rPr lang="ru-RU" dirty="0" err="1"/>
              <a:t>Борнгольм</a:t>
            </a:r>
            <a:r>
              <a:rPr lang="ru-RU" dirty="0"/>
              <a:t>”, “</a:t>
            </a:r>
            <a:r>
              <a:rPr lang="ru-RU" dirty="0" err="1"/>
              <a:t>Сиерра-Морена</a:t>
            </a:r>
            <a:r>
              <a:rPr lang="ru-RU" dirty="0"/>
              <a:t>”, “Письма русского путешественника”, статья “Что нужно автору?”.</a:t>
            </a:r>
          </a:p>
          <a:p>
            <a:r>
              <a:rPr lang="ru-RU" i="1" dirty="0"/>
              <a:t>И.И.Дмитриев</a:t>
            </a:r>
            <a:r>
              <a:rPr lang="ru-RU" dirty="0"/>
              <a:t>. Лирика (“Стонет сизый голубочек”, “К Ф.М.Дубенскому”, “Голубок. Подражание Анакреону”, “Видел славный я дворец”), баллада “Ермак”.</a:t>
            </a:r>
          </a:p>
          <a:p>
            <a:r>
              <a:rPr lang="ru-RU" i="1" dirty="0"/>
              <a:t>М.Н.Муравьев</a:t>
            </a:r>
            <a:r>
              <a:rPr lang="ru-RU" dirty="0"/>
              <a:t>. Лирика (“Сила гения” и др.).</a:t>
            </a:r>
          </a:p>
          <a:p>
            <a:r>
              <a:rPr lang="ru-RU" i="1" dirty="0"/>
              <a:t>Н.А.Львов.</a:t>
            </a:r>
            <a:r>
              <a:rPr lang="ru-RU" dirty="0"/>
              <a:t> Лирика, поэма “Ночь в чухонской избе на пустыре”.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0C77A-EB31-47CE-B4F0-636F0CC7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16B5C-559D-4DBF-90BB-40C447DB8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97000"/>
            <a:ext cx="8686800" cy="4525963"/>
          </a:xfrm>
        </p:spPr>
        <p:txBody>
          <a:bodyPr>
            <a:normAutofit/>
          </a:bodyPr>
          <a:lstStyle/>
          <a:p>
            <a:r>
              <a:rPr lang="ru-RU" b="1" dirty="0"/>
              <a:t>Слово </a:t>
            </a:r>
            <a:r>
              <a:rPr lang="ru-RU" b="1" i="1" dirty="0"/>
              <a:t>барокко</a:t>
            </a:r>
            <a:r>
              <a:rPr lang="ru-RU" b="1" dirty="0"/>
              <a:t> произошло от португальского </a:t>
            </a:r>
            <a:r>
              <a:rPr lang="ru-RU" b="1" i="1" dirty="0" err="1"/>
              <a:t>barrocco</a:t>
            </a:r>
            <a:r>
              <a:rPr lang="ru-RU" b="1" dirty="0"/>
              <a:t>, что в переводе означает — «жемчужина неправильной формы»</a:t>
            </a:r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DE8FEB9-026A-4694-BAD3-7115E63F8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837728"/>
              </p:ext>
            </p:extLst>
          </p:nvPr>
        </p:nvGraphicFramePr>
        <p:xfrm>
          <a:off x="179512" y="3356992"/>
          <a:ext cx="820891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2FE330-EF46-4BC1-86FF-75ABBA38EF5F}"/>
              </a:ext>
            </a:extLst>
          </p:cNvPr>
          <p:cNvSpPr/>
          <p:nvPr/>
        </p:nvSpPr>
        <p:spPr>
          <a:xfrm>
            <a:off x="1475656" y="4587515"/>
            <a:ext cx="201622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kern="50" dirty="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Нечто странное, </a:t>
            </a:r>
          </a:p>
          <a:p>
            <a:pPr algn="ctr"/>
            <a:r>
              <a:rPr lang="ru-RU" kern="50" dirty="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неправильное, </a:t>
            </a:r>
          </a:p>
          <a:p>
            <a:pPr algn="ctr"/>
            <a:r>
              <a:rPr lang="ru-RU" kern="50" dirty="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экстравагантное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37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06533-8D6A-4ED2-8E78-8C5FC0DC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2F3DC-D505-4E9B-85D0-8D94292D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4162"/>
            <a:ext cx="8928992" cy="511519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 явлениям искусства, музыки, архитектуры термин «барокко» стал прилагаться со второй половины </a:t>
            </a:r>
            <a:r>
              <a:rPr lang="en-US" dirty="0"/>
              <a:t>XVIII</a:t>
            </a:r>
            <a:r>
              <a:rPr lang="ru-RU" dirty="0"/>
              <a:t> века </a:t>
            </a:r>
          </a:p>
          <a:p>
            <a:r>
              <a:rPr lang="ru-RU" dirty="0"/>
              <a:t>В </a:t>
            </a:r>
            <a:r>
              <a:rPr lang="en-US" dirty="0"/>
              <a:t>XIX</a:t>
            </a:r>
            <a:r>
              <a:rPr lang="ru-RU" dirty="0"/>
              <a:t> веке появились первые труды искусствоведов </a:t>
            </a:r>
            <a:r>
              <a:rPr lang="ru-RU" dirty="0" err="1"/>
              <a:t>Я.Буркхардта</a:t>
            </a:r>
            <a:r>
              <a:rPr lang="ru-RU" dirty="0"/>
              <a:t> (1865) и </a:t>
            </a:r>
            <a:r>
              <a:rPr lang="ru-RU" dirty="0" err="1"/>
              <a:t>Г.Вёльфлина</a:t>
            </a:r>
            <a:r>
              <a:rPr lang="ru-RU" dirty="0"/>
              <a:t> (1888), в которых барокко расценивалось как явление, возникшее на закате Возрождения</a:t>
            </a:r>
          </a:p>
          <a:p>
            <a:r>
              <a:rPr lang="ru-RU" dirty="0"/>
              <a:t>К литературным явлениям термин «барокко» применялся спорадически со второй половины </a:t>
            </a:r>
            <a:r>
              <a:rPr lang="en-US" dirty="0"/>
              <a:t>XIX</a:t>
            </a:r>
            <a:r>
              <a:rPr lang="ru-RU" dirty="0"/>
              <a:t> в. В литературе термин окончательно утвердился в 30-е годы </a:t>
            </a:r>
            <a:r>
              <a:rPr lang="en-US" dirty="0"/>
              <a:t>XX</a:t>
            </a:r>
            <a:r>
              <a:rPr lang="ru-RU" dirty="0"/>
              <a:t> в. </a:t>
            </a:r>
          </a:p>
        </p:txBody>
      </p:sp>
    </p:spTree>
    <p:extLst>
      <p:ext uri="{BB962C8B-B14F-4D97-AF65-F5344CB8AC3E}">
        <p14:creationId xmlns:p14="http://schemas.microsoft.com/office/powerpoint/2010/main" val="63757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EF021-ACB7-41DF-9969-A0424556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Концепции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DF1F6-A080-4868-937C-7073CFC2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Э.д'Орс</a:t>
            </a:r>
            <a:r>
              <a:rPr lang="ru-RU" dirty="0"/>
              <a:t> рассматривает барокко как константу любого стиля, как его кризисную заключительную стадию, выделяет барокко эллинистическое, средневековое, классицистическое, романтическое — всего более 20 видов. </a:t>
            </a:r>
          </a:p>
          <a:p>
            <a:r>
              <a:rPr lang="ru-RU" dirty="0" err="1"/>
              <a:t>Г.Гатцфельд</a:t>
            </a:r>
            <a:r>
              <a:rPr lang="ru-RU" dirty="0"/>
              <a:t> рассматривает барокко как обобщающую категорию, в которую входят подвиды: маньеризм, классицизм и </a:t>
            </a:r>
            <a:r>
              <a:rPr lang="ru-RU" dirty="0" err="1"/>
              <a:t>бароккизм</a:t>
            </a:r>
            <a:r>
              <a:rPr lang="ru-RU" dirty="0"/>
              <a:t> (рококо).</a:t>
            </a:r>
          </a:p>
        </p:txBody>
      </p:sp>
    </p:spTree>
    <p:extLst>
      <p:ext uri="{BB962C8B-B14F-4D97-AF65-F5344CB8AC3E}">
        <p14:creationId xmlns:p14="http://schemas.microsoft.com/office/powerpoint/2010/main" val="104591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A62BD-5285-4CC8-B3ED-94975385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Концепции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1BD72-11F4-45AF-A5B3-D627EE04D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Исследования, в которых барокко выступает как историческое, локализованное в определенных хронологических рамках понятие:</a:t>
            </a:r>
            <a:br>
              <a:rPr lang="ru-RU" dirty="0"/>
            </a:br>
            <a:r>
              <a:rPr lang="ru-RU" dirty="0"/>
              <a:t>а) художественный стиль, направление определенного историко-культурного периода (</a:t>
            </a:r>
            <a:r>
              <a:rPr lang="ru-RU" dirty="0" err="1"/>
              <a:t>Б.Р.Виппер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б) стиль эпохи - так называется культурный период в целом,  тип культуры (Д. С. Лихачев)</a:t>
            </a:r>
          </a:p>
        </p:txBody>
      </p:sp>
    </p:spTree>
    <p:extLst>
      <p:ext uri="{BB962C8B-B14F-4D97-AF65-F5344CB8AC3E}">
        <p14:creationId xmlns:p14="http://schemas.microsoft.com/office/powerpoint/2010/main" val="101468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F9482-602E-4DDE-ACD9-1C57343B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Даты существования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AD5BB-664F-40D5-A870-DCA0DAC5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Искусство и литература барокко более активно развиваются в те исторические периоды, когда кризисное состояние общества усиливается</a:t>
            </a:r>
          </a:p>
          <a:p>
            <a:r>
              <a:rPr lang="ru-RU" dirty="0"/>
              <a:t>Даты существования барокко колеблются от предельно широких (1527-1800) до достаточно узких (1600-1650). </a:t>
            </a:r>
          </a:p>
          <a:p>
            <a:r>
              <a:rPr lang="ru-RU" dirty="0"/>
              <a:t>Наиболее ярко барочные черты в русской литературе проявляются в кон. </a:t>
            </a:r>
            <a:r>
              <a:rPr lang="en-US" dirty="0"/>
              <a:t>XVII – </a:t>
            </a:r>
            <a:r>
              <a:rPr lang="ru-RU" dirty="0"/>
              <a:t>нач. </a:t>
            </a:r>
            <a:r>
              <a:rPr lang="en-US" dirty="0"/>
              <a:t>XVIII </a:t>
            </a:r>
            <a:r>
              <a:rPr lang="ru-RU" dirty="0"/>
              <a:t>вв.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47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0FC42-8804-4E82-BA12-99EC5AEE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Своеобразие литературного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1C3C2-302E-43ED-AE00-4862266A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8" y="1429619"/>
            <a:ext cx="8928992" cy="4879701"/>
          </a:xfrm>
        </p:spPr>
        <p:txBody>
          <a:bodyPr>
            <a:noAutofit/>
          </a:bodyPr>
          <a:lstStyle/>
          <a:p>
            <a:r>
              <a:rPr lang="ru-RU" sz="2600" dirty="0"/>
              <a:t>Барокко — порождение глубокого мировоззренческого, нравственно-психологического кризиса в период перехода от Возрождения к Новому времени. Искусство барокко вырастает на почве острого внутреннего переживания авторами внешних катаклизмов, переосмысления прежней картины мира, переоценки человеческих возможностей, привычных идей и ценностей.</a:t>
            </a:r>
          </a:p>
          <a:p>
            <a:r>
              <a:rPr lang="ru-RU" sz="2600" dirty="0"/>
              <a:t>В художественном видении мир чрезвычайно сложен и едва ли постижим; в литературе происходит осмысление человеческой индивидуальности, «самости». </a:t>
            </a:r>
          </a:p>
        </p:txBody>
      </p:sp>
    </p:spTree>
    <p:extLst>
      <p:ext uri="{BB962C8B-B14F-4D97-AF65-F5344CB8AC3E}">
        <p14:creationId xmlns:p14="http://schemas.microsoft.com/office/powerpoint/2010/main" val="52152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74E47-9316-42FA-BB95-306B5AE3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Своеобразие литературного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C7AEB-4CEA-43FB-9B56-97EF083A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Мир и жизнь человека в литературных произведениях предстают чередой непримиримых оппозиций, антиномий. Окружающая человека реальность оказывается иллюзией, сном, герой лит. произведения часто не может уловить границы между сном и явью (пьеса </a:t>
            </a:r>
            <a:r>
              <a:rPr lang="ru-RU" dirty="0" err="1"/>
              <a:t>П.Кальдерона</a:t>
            </a:r>
            <a:r>
              <a:rPr lang="ru-RU" dirty="0"/>
              <a:t> «Жизнь есть сон», 1636; пьеса </a:t>
            </a:r>
            <a:r>
              <a:rPr lang="ru-RU" dirty="0" err="1"/>
              <a:t>неизв</a:t>
            </a:r>
            <a:r>
              <a:rPr lang="ru-RU" dirty="0"/>
              <a:t>. авт. «Ужасная измена сластолюбивого жития», 1701). </a:t>
            </a:r>
          </a:p>
        </p:txBody>
      </p:sp>
    </p:spTree>
    <p:extLst>
      <p:ext uri="{BB962C8B-B14F-4D97-AF65-F5344CB8AC3E}">
        <p14:creationId xmlns:p14="http://schemas.microsoft.com/office/powerpoint/2010/main" val="245016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006D-C096-C5D4-20F1-A29CD5C8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Художественный мир лит. произведения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8BB71-AAD1-83FE-F96F-3299430F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характеризуется</a:t>
            </a:r>
            <a:br>
              <a:rPr lang="ru-RU" dirty="0"/>
            </a:br>
            <a:r>
              <a:rPr lang="ru-RU" dirty="0"/>
              <a:t>непознаваемостью, подвижностью, дисгармонической, хаотичностью.</a:t>
            </a:r>
          </a:p>
          <a:p>
            <a:r>
              <a:rPr lang="ru-RU" dirty="0"/>
              <a:t>Герой литературы барокко живет в атмосфере сомнения, тайны, которым заведомо нет окончательной разгадки.</a:t>
            </a:r>
          </a:p>
          <a:p>
            <a:r>
              <a:rPr lang="ru-RU" dirty="0"/>
              <a:t>мир предстает как театр: в произв. барокко прямо вводятся театральные сцены (в т.ч. и сценические — прием «театра в театре»).</a:t>
            </a:r>
          </a:p>
          <a:p>
            <a:r>
              <a:rPr lang="ru-RU" dirty="0"/>
              <a:t>барочное произведение стремится выразить сложность мира во всей полноте (как в Библии), отсюда разветвленная композиция произведений, обилие персонажей, сюжетных линий, конфликтов, событий, </a:t>
            </a:r>
          </a:p>
          <a:p>
            <a:r>
              <a:rPr lang="ru-RU" dirty="0"/>
              <a:t>часто произведения сопровождаются  пространными комментариями, перерастая в своеобразную «энциклопедию» (С. Полоцкий «</a:t>
            </a:r>
            <a:r>
              <a:rPr lang="ru-RU" dirty="0" err="1"/>
              <a:t>Вертогорад</a:t>
            </a:r>
            <a:r>
              <a:rPr lang="ru-RU" dirty="0"/>
              <a:t> многоцветный»)</a:t>
            </a:r>
          </a:p>
        </p:txBody>
      </p:sp>
    </p:spTree>
    <p:extLst>
      <p:ext uri="{BB962C8B-B14F-4D97-AF65-F5344CB8AC3E}">
        <p14:creationId xmlns:p14="http://schemas.microsoft.com/office/powerpoint/2010/main" val="162557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Жанровое своеобразие литературы </a:t>
            </a:r>
            <a:r>
              <a:rPr lang="en-US" dirty="0"/>
              <a:t>XVIII </a:t>
            </a:r>
            <a:r>
              <a:rPr lang="ru-RU" sz="2200" dirty="0"/>
              <a:t>в.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81499"/>
              </p:ext>
            </p:extLst>
          </p:nvPr>
        </p:nvGraphicFramePr>
        <p:xfrm>
          <a:off x="251520" y="889208"/>
          <a:ext cx="862578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9584">
                <a:tc>
                  <a:txBody>
                    <a:bodyPr/>
                    <a:lstStyle/>
                    <a:p>
                      <a:r>
                        <a:rPr lang="ru-RU" b="1" dirty="0"/>
                        <a:t>ДРЛ</a:t>
                      </a:r>
                      <a:endParaRPr lang="en-US" b="1" dirty="0"/>
                    </a:p>
                    <a:p>
                      <a:r>
                        <a:rPr lang="en-US" b="1" dirty="0"/>
                        <a:t>_______________________</a:t>
                      </a:r>
                    </a:p>
                    <a:p>
                      <a:r>
                        <a:rPr lang="ru-RU" b="1" dirty="0"/>
                        <a:t>Житие</a:t>
                      </a:r>
                    </a:p>
                    <a:p>
                      <a:r>
                        <a:rPr lang="ru-RU" b="1" dirty="0"/>
                        <a:t>Ведение</a:t>
                      </a:r>
                    </a:p>
                    <a:p>
                      <a:r>
                        <a:rPr lang="ru-RU" b="1" dirty="0"/>
                        <a:t>Воинская</a:t>
                      </a:r>
                      <a:r>
                        <a:rPr lang="ru-RU" b="1" baseline="0" dirty="0"/>
                        <a:t> повесть</a:t>
                      </a:r>
                    </a:p>
                    <a:p>
                      <a:r>
                        <a:rPr lang="ru-RU" b="1" baseline="0" dirty="0"/>
                        <a:t>Историческая повесть</a:t>
                      </a:r>
                    </a:p>
                    <a:p>
                      <a:r>
                        <a:rPr lang="ru-RU" b="1" baseline="0" dirty="0"/>
                        <a:t>Бытовая повесть</a:t>
                      </a:r>
                    </a:p>
                    <a:p>
                      <a:r>
                        <a:rPr lang="ru-RU" b="1" baseline="0" dirty="0"/>
                        <a:t>Сатирическая повесть</a:t>
                      </a:r>
                    </a:p>
                    <a:p>
                      <a:r>
                        <a:rPr lang="ru-RU" b="1" baseline="0" dirty="0" err="1"/>
                        <a:t>Хожение</a:t>
                      </a:r>
                      <a:endParaRPr lang="ru-RU" b="1" baseline="0" dirty="0"/>
                    </a:p>
                    <a:p>
                      <a:r>
                        <a:rPr lang="ru-RU" b="1" baseline="0" dirty="0"/>
                        <a:t>Летописный рассказ</a:t>
                      </a:r>
                    </a:p>
                    <a:p>
                      <a:r>
                        <a:rPr lang="ru-RU" b="1" baseline="0" dirty="0"/>
                        <a:t>Проповедь</a:t>
                      </a:r>
                    </a:p>
                    <a:p>
                      <a:r>
                        <a:rPr lang="ru-RU" b="1" baseline="0" dirty="0"/>
                        <a:t>Поучение</a:t>
                      </a:r>
                    </a:p>
                    <a:p>
                      <a:r>
                        <a:rPr lang="ru-RU" b="1" baseline="0" dirty="0"/>
                        <a:t>_______________________</a:t>
                      </a:r>
                    </a:p>
                    <a:p>
                      <a:r>
                        <a:rPr lang="ru-RU" b="1" baseline="0" dirty="0"/>
                        <a:t>Виршевая поэзия </a:t>
                      </a:r>
                      <a:r>
                        <a:rPr lang="en-US" b="1" baseline="0" dirty="0"/>
                        <a:t>XVII </a:t>
                      </a:r>
                      <a:r>
                        <a:rPr lang="ru-RU" b="1" baseline="0" dirty="0"/>
                        <a:t>в.</a:t>
                      </a:r>
                    </a:p>
                    <a:p>
                      <a:r>
                        <a:rPr lang="ru-RU" b="1" baseline="0" dirty="0"/>
                        <a:t>_______________________</a:t>
                      </a:r>
                    </a:p>
                    <a:p>
                      <a:r>
                        <a:rPr lang="ru-RU" b="1" baseline="0" dirty="0"/>
                        <a:t>Драма школьного театра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XVIII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Путешествие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Авантюрно-приключенческая повесть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Послание (эпистола)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Басня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Сатира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Героическая поэма. И  др.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Ода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Элегия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Анакреонтическая песня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Комедия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Трагедия</a:t>
                      </a:r>
                    </a:p>
                    <a:p>
                      <a:r>
                        <a:rPr kumimoji="0"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Трагедокомедия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XIX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Повесть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Басня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Ода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 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Элегия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Послание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Баллада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Романс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Эпиграмма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Трагедия. 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Комедия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Водевиль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Фарс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2F37F-8157-9E9D-D808-A779CDDE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Образно-стилевые средства лит. произведений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C467F9-54F9-8CC9-D3F4-17932BEC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Авторы </a:t>
            </a:r>
          </a:p>
          <a:p>
            <a:r>
              <a:rPr lang="ru-RU" dirty="0"/>
              <a:t>используют намеренно сложный, «темный», язык, </a:t>
            </a:r>
            <a:br>
              <a:rPr lang="ru-RU" dirty="0"/>
            </a:br>
            <a:r>
              <a:rPr lang="ru-RU" dirty="0"/>
              <a:t>прибегая к декоративным и пышным изобразительным средствам (нанизывание изощренных метафор, создание образов-эмблем, гиперболизация и утрировка языковых контрастов);</a:t>
            </a:r>
          </a:p>
          <a:p>
            <a:r>
              <a:rPr lang="ru-RU" dirty="0" err="1"/>
              <a:t>контаминируют</a:t>
            </a:r>
            <a:r>
              <a:rPr lang="ru-RU" dirty="0"/>
              <a:t> трагическое и комическое, прекрасное и уродливо-бурлескное, возвышенное и низкое; </a:t>
            </a:r>
          </a:p>
          <a:p>
            <a:r>
              <a:rPr lang="ru-RU" dirty="0"/>
              <a:t>частотные мотивы произведений: метаморфозы, превращения, переодевания.</a:t>
            </a:r>
          </a:p>
          <a:p>
            <a:r>
              <a:rPr lang="ru-RU" dirty="0"/>
              <a:t>Словесное искусство барокко риторично – авторы опираются на эстетику «готового» литературного приема.</a:t>
            </a:r>
          </a:p>
        </p:txBody>
      </p:sp>
    </p:spTree>
    <p:extLst>
      <p:ext uri="{BB962C8B-B14F-4D97-AF65-F5344CB8AC3E}">
        <p14:creationId xmlns:p14="http://schemas.microsoft.com/office/powerpoint/2010/main" val="17583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6096C-5033-4728-B188-2C4252BB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Своеобразие литературного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C2E8B-0922-49FA-9731-0A9E7CE7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Литературное барокко риторично. Писатели не ставят перед собой задачу непосредственного, прямого отражения действительности, их творческая задача волновать, удивлять, услаждать читателя.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44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D18E2-00C2-4B1E-9ACB-4E9C1BFC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типы литературного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9497F-5F81-4AA6-BD62-20A481BF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68760"/>
            <a:ext cx="8991600" cy="5589240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/>
              <a:t>В европейской литературе барокко представлено  двумя основными стилевыми линиями: </a:t>
            </a:r>
            <a:br>
              <a:rPr lang="ru-RU" sz="5100" dirty="0"/>
            </a:br>
            <a:r>
              <a:rPr lang="ru-RU" sz="5100" b="1" u="sng" dirty="0"/>
              <a:t>«высокой», </a:t>
            </a:r>
            <a:r>
              <a:rPr lang="ru-RU" sz="5100" dirty="0"/>
              <a:t>этико-философской, любовно-психологической, «трагической» линии (</a:t>
            </a:r>
            <a:r>
              <a:rPr lang="ru-RU" sz="5100" dirty="0" err="1"/>
              <a:t>П.Кальдерон</a:t>
            </a:r>
            <a:r>
              <a:rPr lang="ru-RU" sz="5100" dirty="0"/>
              <a:t>, О. </a:t>
            </a:r>
            <a:r>
              <a:rPr lang="ru-RU" sz="5100" dirty="0" err="1"/>
              <a:t>д'Юрфе</a:t>
            </a:r>
            <a:r>
              <a:rPr lang="ru-RU" sz="5100" dirty="0"/>
              <a:t>),  </a:t>
            </a:r>
            <a:br>
              <a:rPr lang="ru-RU" sz="5100" dirty="0"/>
            </a:br>
            <a:r>
              <a:rPr lang="ru-RU" sz="5100" b="1" u="sng" dirty="0"/>
              <a:t>«низовой», </a:t>
            </a:r>
            <a:r>
              <a:rPr lang="ru-RU" sz="5100" dirty="0"/>
              <a:t>нравоописательной, бурлескно-сатирической, «комической» линии (</a:t>
            </a:r>
            <a:r>
              <a:rPr lang="ru-RU" sz="5100" dirty="0" err="1"/>
              <a:t>Ф.Кеведо</a:t>
            </a:r>
            <a:r>
              <a:rPr lang="ru-RU" sz="5100" dirty="0"/>
              <a:t>, </a:t>
            </a:r>
            <a:br>
              <a:rPr lang="ru-RU" sz="5100" dirty="0"/>
            </a:br>
            <a:r>
              <a:rPr lang="ru-RU" sz="5100" dirty="0"/>
              <a:t>Ш. Сорель, Г. Я. </a:t>
            </a:r>
            <a:r>
              <a:rPr lang="ru-RU" sz="5100" dirty="0" err="1"/>
              <a:t>Гриммельсгаузен</a:t>
            </a:r>
            <a:r>
              <a:rPr lang="ru-RU" sz="5100" dirty="0"/>
              <a:t>).</a:t>
            </a:r>
          </a:p>
          <a:p>
            <a:r>
              <a:rPr lang="ru-RU" sz="5100" dirty="0"/>
              <a:t>В рамках этих стилевых линий существовало множеством течений: </a:t>
            </a:r>
            <a:br>
              <a:rPr lang="ru-RU" sz="5100" dirty="0"/>
            </a:br>
            <a:r>
              <a:rPr lang="ru-RU" sz="5100" b="1" dirty="0" err="1"/>
              <a:t>культизм</a:t>
            </a:r>
            <a:r>
              <a:rPr lang="ru-RU" sz="5100" dirty="0"/>
              <a:t> (</a:t>
            </a:r>
            <a:r>
              <a:rPr lang="ru-RU" sz="5100" dirty="0" err="1"/>
              <a:t>гонгоризм</a:t>
            </a:r>
            <a:r>
              <a:rPr lang="ru-RU" sz="5100" dirty="0"/>
              <a:t>) и </a:t>
            </a:r>
            <a:r>
              <a:rPr lang="ru-RU" sz="5100" b="1" dirty="0" err="1"/>
              <a:t>консептизм</a:t>
            </a:r>
            <a:r>
              <a:rPr lang="ru-RU" sz="5100" dirty="0"/>
              <a:t> в Испании, </a:t>
            </a:r>
            <a:br>
              <a:rPr lang="ru-RU" sz="5100" dirty="0"/>
            </a:br>
            <a:r>
              <a:rPr lang="ru-RU" sz="5100" b="1" dirty="0"/>
              <a:t>маринизм</a:t>
            </a:r>
            <a:r>
              <a:rPr lang="ru-RU" sz="5100" dirty="0"/>
              <a:t> в Италии, </a:t>
            </a:r>
            <a:br>
              <a:rPr lang="ru-RU" sz="5100" dirty="0"/>
            </a:br>
            <a:r>
              <a:rPr lang="ru-RU" sz="5100" b="1" dirty="0" err="1"/>
              <a:t>либертинаж</a:t>
            </a:r>
            <a:r>
              <a:rPr lang="ru-RU" sz="5100" dirty="0"/>
              <a:t> и </a:t>
            </a:r>
            <a:r>
              <a:rPr lang="ru-RU" sz="5100" b="1" dirty="0" err="1"/>
              <a:t>прециозность</a:t>
            </a:r>
            <a:r>
              <a:rPr lang="ru-RU" sz="5100" dirty="0"/>
              <a:t> во Франции, </a:t>
            </a:r>
            <a:br>
              <a:rPr lang="ru-RU" sz="5100" dirty="0"/>
            </a:br>
            <a:r>
              <a:rPr lang="ru-RU" sz="5100" b="1" dirty="0"/>
              <a:t>метафизическая школа </a:t>
            </a:r>
            <a:r>
              <a:rPr lang="ru-RU" sz="5100" dirty="0"/>
              <a:t>в Англии, </a:t>
            </a:r>
            <a:br>
              <a:rPr lang="ru-RU" sz="5100" dirty="0"/>
            </a:br>
            <a:r>
              <a:rPr lang="ru-RU" sz="5100" b="1" dirty="0"/>
              <a:t>«светское» </a:t>
            </a:r>
            <a:r>
              <a:rPr lang="ru-RU" sz="5100" dirty="0"/>
              <a:t>и </a:t>
            </a:r>
            <a:r>
              <a:rPr lang="ru-RU" sz="5100" b="1" dirty="0"/>
              <a:t>«религиозное» </a:t>
            </a:r>
            <a:r>
              <a:rPr lang="ru-RU" sz="5100" dirty="0"/>
              <a:t>барокко.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48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3618-F29C-4096-90C3-E75D6066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Жанры литературного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14162-1DE0-4709-96E4-0CF1822A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Система жанров в барокко не обладает законченностью и стройностью, как в классицизме, т. м., выделяются такие жанры как: </a:t>
            </a:r>
          </a:p>
          <a:p>
            <a:r>
              <a:rPr lang="ru-RU" dirty="0"/>
              <a:t>пасторальная поэзия, </a:t>
            </a:r>
          </a:p>
          <a:p>
            <a:r>
              <a:rPr lang="ru-RU" dirty="0"/>
              <a:t>драматические пасторали и пасторальный роман, </a:t>
            </a:r>
          </a:p>
          <a:p>
            <a:r>
              <a:rPr lang="ru-RU" dirty="0"/>
              <a:t>галантно-героический роман с исторической тематикой, </a:t>
            </a:r>
          </a:p>
          <a:p>
            <a:r>
              <a:rPr lang="ru-RU" dirty="0"/>
              <a:t>аллегорический роман, </a:t>
            </a:r>
          </a:p>
          <a:p>
            <a:r>
              <a:rPr lang="ru-RU" u="sng" dirty="0"/>
              <a:t>философско-дидактическая лирика</a:t>
            </a:r>
            <a:r>
              <a:rPr lang="ru-RU" dirty="0"/>
              <a:t>, </a:t>
            </a:r>
          </a:p>
          <a:p>
            <a:r>
              <a:rPr lang="ru-RU" u="sng" dirty="0"/>
              <a:t>сатирическая,</a:t>
            </a:r>
            <a:r>
              <a:rPr lang="ru-RU" dirty="0"/>
              <a:t> бурлескная поэзия, </a:t>
            </a:r>
          </a:p>
          <a:p>
            <a:r>
              <a:rPr lang="ru-RU" dirty="0"/>
              <a:t>комический роман, </a:t>
            </a:r>
          </a:p>
          <a:p>
            <a:r>
              <a:rPr lang="ru-RU" u="sng" dirty="0"/>
              <a:t>трагикомедия,</a:t>
            </a:r>
            <a:r>
              <a:rPr lang="ru-RU" dirty="0"/>
              <a:t> </a:t>
            </a:r>
          </a:p>
          <a:p>
            <a:r>
              <a:rPr lang="ru-RU" dirty="0"/>
              <a:t>философская драма.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007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3C39-330B-4F84-B750-86FE256C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Русское барокко. Авторы. тексты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3DEF3-3FFF-46D9-B6D6-2CE4A0D0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err="1"/>
              <a:t>Семион</a:t>
            </a:r>
            <a:r>
              <a:rPr lang="ru-RU" u="sng" dirty="0"/>
              <a:t> Полоцкий. «Вертоград многоцветный»</a:t>
            </a:r>
          </a:p>
          <a:p>
            <a:r>
              <a:rPr lang="ru-RU" u="sng" dirty="0"/>
              <a:t>Школьная драма «Ужасная измена сластолюбивого жития».</a:t>
            </a:r>
          </a:p>
          <a:p>
            <a:r>
              <a:rPr lang="ru-RU" i="1" u="sng" dirty="0"/>
              <a:t>Феофан Прокопович</a:t>
            </a:r>
            <a:r>
              <a:rPr lang="ru-RU" u="sng" dirty="0"/>
              <a:t>. «Слово на погребение Петра Великого»; </a:t>
            </a:r>
            <a:r>
              <a:rPr lang="ru-RU" u="sng" dirty="0" err="1"/>
              <a:t>трагедокомедия</a:t>
            </a:r>
            <a:r>
              <a:rPr lang="ru-RU" u="sng" dirty="0"/>
              <a:t> «Владимир».</a:t>
            </a:r>
          </a:p>
          <a:p>
            <a:r>
              <a:rPr lang="ru-RU" i="1" dirty="0"/>
              <a:t>Стефан Яворский</a:t>
            </a:r>
            <a:r>
              <a:rPr lang="ru-RU" dirty="0"/>
              <a:t>. Вирши.</a:t>
            </a:r>
          </a:p>
          <a:p>
            <a:r>
              <a:rPr lang="ru-RU" i="1" dirty="0"/>
              <a:t>Димитрий Ростовский</a:t>
            </a:r>
            <a:r>
              <a:rPr lang="ru-RU" dirty="0"/>
              <a:t>. Вирши.</a:t>
            </a:r>
          </a:p>
          <a:p>
            <a:r>
              <a:rPr lang="ru-RU" i="1" u="sng" dirty="0" err="1"/>
              <a:t>А.Д.Кантемир</a:t>
            </a:r>
            <a:r>
              <a:rPr lang="ru-RU" u="sng" dirty="0"/>
              <a:t>. “Сатиры” (1-я: “На хулящих учения”; 2-я: “На зависть и гордость дворян злонравных” и другие).</a:t>
            </a:r>
          </a:p>
          <a:p>
            <a:r>
              <a:rPr lang="ru-RU" dirty="0"/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2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42888-22F1-4178-8EF3-3ABFF1C9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Общие особенности РУССКОГО ЛИТЕРАТУРНОГО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BBA55-EA25-4455-B0BE-601656EE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Тяготение к художественному синтезу.</a:t>
            </a:r>
            <a:endParaRPr lang="ru-RU" sz="2800" dirty="0"/>
          </a:p>
          <a:p>
            <a:pPr lvl="0"/>
            <a:r>
              <a:rPr lang="ru-RU" dirty="0"/>
              <a:t>Эксперимент в отношении структуры словесного текста. </a:t>
            </a:r>
            <a:endParaRPr lang="ru-RU" sz="2800" dirty="0"/>
          </a:p>
          <a:p>
            <a:r>
              <a:rPr lang="ru-RU" dirty="0"/>
              <a:t>Опора на христианские духовно-просветительские традиции. </a:t>
            </a:r>
          </a:p>
          <a:p>
            <a:r>
              <a:rPr lang="ru-RU" b="1" dirty="0"/>
              <a:t>Силлабическая система стихосложения.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4097068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DC2FD59-FC3F-4BAF-BCFF-CC1E53ED1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7314724" cy="876528"/>
          </a:xfrm>
        </p:spPr>
        <p:txBody>
          <a:bodyPr/>
          <a:lstStyle/>
          <a:p>
            <a:pPr eaLnBrk="1" hangingPunct="1"/>
            <a:r>
              <a:rPr lang="ru-RU" altLang="ru-RU" sz="3601"/>
              <a:t>Силлабическое стихосложение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385E6-9615-42A0-AA92-E03A87E5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5168"/>
            <a:ext cx="8352928" cy="5532184"/>
          </a:xfrm>
        </p:spPr>
        <p:txBody>
          <a:bodyPr>
            <a:normAutofit lnSpcReduction="10000"/>
          </a:bodyPr>
          <a:lstStyle/>
          <a:p>
            <a:pPr marL="185215" indent="-185215" eaLnBrk="1" fontAlgn="auto" hangingPunct="1">
              <a:spcAft>
                <a:spcPts val="0"/>
              </a:spcAft>
              <a:defRPr/>
            </a:pPr>
            <a:r>
              <a:rPr lang="ru-RU" sz="2400" dirty="0"/>
              <a:t>Основной принцип силлабического стихосложения (от латинского </a:t>
            </a:r>
            <a:r>
              <a:rPr lang="en-US" sz="2400" dirty="0" err="1"/>
              <a:t>sillaba</a:t>
            </a:r>
            <a:r>
              <a:rPr lang="ru-RU" sz="2400" dirty="0"/>
              <a:t> — «слог») — </a:t>
            </a:r>
            <a:r>
              <a:rPr lang="ru-RU" sz="2400" dirty="0" err="1"/>
              <a:t>равносложность</a:t>
            </a:r>
            <a:r>
              <a:rPr lang="ru-RU" sz="2400" dirty="0"/>
              <a:t>; поэтическая речь организуется закономерным чередованием равносложных стихо­творных строк. Этим принципом силлабического стихосложения определяется и система его стихотворных размеров; они раз­личаются по количеству слогов, составляющих стих: стихи восьмисложные, одиннадцатисложные, </a:t>
            </a:r>
            <a:r>
              <a:rPr lang="ru-RU" sz="2400" dirty="0" err="1"/>
              <a:t>тринадцатисложные</a:t>
            </a:r>
            <a:r>
              <a:rPr lang="ru-RU" sz="2400" dirty="0"/>
              <a:t>, </a:t>
            </a:r>
            <a:r>
              <a:rPr lang="ru-RU" sz="2400" dirty="0" err="1"/>
              <a:t>че­тырнадцатисложные</a:t>
            </a:r>
            <a:r>
              <a:rPr lang="ru-RU" sz="2400" dirty="0"/>
              <a:t>, «смешанные» (в зависимости от строфиче­ской структуры стихотворения).</a:t>
            </a:r>
          </a:p>
          <a:p>
            <a:pPr marL="185215" indent="-185215" eaLnBrk="1" fontAlgn="auto" hangingPunct="1">
              <a:spcAft>
                <a:spcPts val="0"/>
              </a:spcAft>
              <a:defRPr/>
            </a:pPr>
            <a:r>
              <a:rPr lang="ru-RU" sz="2400" dirty="0"/>
              <a:t>В наиболее употребительных (у Симеона Полоцкого) разме­рах одиннадцатисложном и </a:t>
            </a:r>
            <a:r>
              <a:rPr lang="ru-RU" sz="2400" dirty="0" err="1"/>
              <a:t>тринадцатисложном</a:t>
            </a:r>
            <a:r>
              <a:rPr lang="ru-RU" sz="2400" dirty="0"/>
              <a:t> — стих, как правило, делится на две части отчетливой паузой, цезурой; в одиннадцатисложном стихе — после пятого слога (по схеме 5 + 6), в </a:t>
            </a:r>
            <a:r>
              <a:rPr lang="ru-RU" sz="2400" dirty="0" err="1"/>
              <a:t>тринадцатисложном</a:t>
            </a:r>
            <a:r>
              <a:rPr lang="ru-RU" sz="2400" dirty="0"/>
              <a:t> — после седьмого слога (по схе­ме 7 + 6).</a:t>
            </a:r>
          </a:p>
          <a:p>
            <a:pPr marL="185215" indent="-185215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8734C2-9911-468A-A842-3A7A9698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80" y="1196752"/>
            <a:ext cx="8481840" cy="4790028"/>
          </a:xfrm>
        </p:spPr>
        <p:txBody>
          <a:bodyPr>
            <a:normAutofit/>
          </a:bodyPr>
          <a:lstStyle/>
          <a:p>
            <a:pPr marL="185215" indent="-185215" eaLnBrk="1" fontAlgn="auto" hangingPunct="1">
              <a:spcAft>
                <a:spcPts val="0"/>
              </a:spcAft>
              <a:defRPr/>
            </a:pPr>
            <a:r>
              <a:rPr lang="ru-RU" sz="2800" dirty="0" err="1"/>
              <a:t>Равносложность</a:t>
            </a:r>
            <a:r>
              <a:rPr lang="ru-RU" sz="2800" dirty="0"/>
              <a:t> обусловила и способ чтения силла­бических стихов. </a:t>
            </a:r>
          </a:p>
          <a:p>
            <a:pPr marL="185215" indent="-185215" eaLnBrk="1" fontAlgn="auto" hangingPunct="1">
              <a:spcAft>
                <a:spcPts val="0"/>
              </a:spcAft>
              <a:defRPr/>
            </a:pPr>
            <a:r>
              <a:rPr lang="ru-RU" sz="2800" dirty="0"/>
              <a:t>Стихи скандировались по слогам с выделением каждого слога: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001" dirty="0"/>
              <a:t>Царь не-кий пре-</a:t>
            </a:r>
            <a:r>
              <a:rPr lang="ru-RU" sz="3001" dirty="0" err="1"/>
              <a:t>бо</a:t>
            </a:r>
            <a:r>
              <a:rPr lang="ru-RU" sz="3001" dirty="0"/>
              <a:t>-га-</a:t>
            </a:r>
            <a:r>
              <a:rPr lang="ru-RU" sz="3001" dirty="0" err="1"/>
              <a:t>тый</a:t>
            </a:r>
            <a:r>
              <a:rPr lang="ru-RU" sz="3001" dirty="0"/>
              <a:t> /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001" dirty="0"/>
              <a:t>                                            дщерь </a:t>
            </a:r>
            <a:r>
              <a:rPr lang="ru-RU" sz="3001" dirty="0" err="1"/>
              <a:t>крас</a:t>
            </a:r>
            <a:r>
              <a:rPr lang="ru-RU" sz="3001" dirty="0"/>
              <a:t>-ну и-</a:t>
            </a:r>
            <a:r>
              <a:rPr lang="ru-RU" sz="3001" dirty="0" err="1"/>
              <a:t>мя</a:t>
            </a:r>
            <a:r>
              <a:rPr lang="ru-RU" sz="3001" dirty="0"/>
              <a:t>-</a:t>
            </a:r>
            <a:r>
              <a:rPr lang="ru-RU" sz="3001" dirty="0" err="1"/>
              <a:t>ше</a:t>
            </a:r>
            <a:r>
              <a:rPr lang="ru-RU" sz="3001" dirty="0"/>
              <a:t>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001" dirty="0"/>
              <a:t>ю-же от все-</a:t>
            </a:r>
            <a:r>
              <a:rPr lang="ru-RU" sz="3001" dirty="0" err="1"/>
              <a:t>го</a:t>
            </a:r>
            <a:r>
              <a:rPr lang="ru-RU" sz="3001" dirty="0"/>
              <a:t> </a:t>
            </a:r>
            <a:r>
              <a:rPr lang="ru-RU" sz="3001" dirty="0" err="1"/>
              <a:t>серд-ца</a:t>
            </a:r>
            <a:r>
              <a:rPr lang="ru-RU" sz="3001" dirty="0"/>
              <a:t> /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001" dirty="0"/>
              <a:t>                                            </a:t>
            </a:r>
            <a:r>
              <a:rPr lang="ru-RU" sz="3001" dirty="0" err="1"/>
              <a:t>сво</a:t>
            </a:r>
            <a:r>
              <a:rPr lang="ru-RU" sz="3001" dirty="0"/>
              <a:t>-е-</a:t>
            </a:r>
            <a:r>
              <a:rPr lang="ru-RU" sz="3001" dirty="0" err="1"/>
              <a:t>го</a:t>
            </a:r>
            <a:r>
              <a:rPr lang="ru-RU" sz="3001" dirty="0"/>
              <a:t> </a:t>
            </a:r>
            <a:r>
              <a:rPr lang="ru-RU" sz="3001" dirty="0" err="1"/>
              <a:t>лю-бя-ше</a:t>
            </a:r>
            <a:r>
              <a:rPr lang="ru-RU" sz="3001" dirty="0"/>
              <a:t>...</a:t>
            </a:r>
          </a:p>
          <a:p>
            <a:pPr marL="185215" indent="-185215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08D20-E8E8-4D34-BFDA-C3DD8D4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Поэтика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67169-20D3-44CF-8407-C00F45D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ru-RU" sz="3300" dirty="0"/>
              <a:t>Метафорическая вычурность (обилие изобразительно-выразительных средств).</a:t>
            </a:r>
          </a:p>
          <a:p>
            <a:r>
              <a:rPr lang="ru-RU" sz="3300" dirty="0"/>
              <a:t>Пустыня мира сего есть безводна,</a:t>
            </a:r>
          </a:p>
          <a:p>
            <a:r>
              <a:rPr lang="ru-RU" sz="3300" dirty="0"/>
              <a:t>в путь шествующим зело неугодна.</a:t>
            </a:r>
          </a:p>
          <a:p>
            <a:r>
              <a:rPr lang="ru-RU" sz="3300" dirty="0"/>
              <a:t>Весь в ней </a:t>
            </a:r>
            <a:r>
              <a:rPr lang="ru-RU" sz="3300" dirty="0" err="1"/>
              <a:t>Исраиль</a:t>
            </a:r>
            <a:r>
              <a:rPr lang="ru-RU" sz="3300" dirty="0"/>
              <a:t> </a:t>
            </a:r>
            <a:r>
              <a:rPr lang="ru-RU" sz="3300" dirty="0" err="1"/>
              <a:t>жажден</a:t>
            </a:r>
            <a:r>
              <a:rPr lang="ru-RU" sz="3300" dirty="0"/>
              <a:t> </a:t>
            </a:r>
            <a:r>
              <a:rPr lang="ru-RU" sz="3300" dirty="0" err="1"/>
              <a:t>умираше</a:t>
            </a:r>
            <a:r>
              <a:rPr lang="ru-RU" sz="3300" dirty="0"/>
              <a:t>,</a:t>
            </a:r>
          </a:p>
          <a:p>
            <a:r>
              <a:rPr lang="ru-RU" sz="3300" dirty="0"/>
              <a:t>яко вод живых весьма не </a:t>
            </a:r>
            <a:r>
              <a:rPr lang="ru-RU" sz="3300" dirty="0" err="1"/>
              <a:t>имаше</a:t>
            </a:r>
            <a:r>
              <a:rPr lang="ru-RU" sz="3300" dirty="0"/>
              <a:t>:</a:t>
            </a:r>
          </a:p>
          <a:p>
            <a:r>
              <a:rPr lang="ru-RU" sz="3300" dirty="0"/>
              <a:t>Даже истинный Моисей ю изводит,</a:t>
            </a:r>
          </a:p>
          <a:p>
            <a:r>
              <a:rPr lang="ru-RU" sz="3300" dirty="0"/>
              <a:t>с камене чиста, </a:t>
            </a:r>
            <a:r>
              <a:rPr lang="ru-RU" sz="3300" dirty="0" err="1"/>
              <a:t>егда</a:t>
            </a:r>
            <a:r>
              <a:rPr lang="ru-RU" sz="3300" dirty="0"/>
              <a:t> Дева родит.</a:t>
            </a:r>
          </a:p>
          <a:p>
            <a:r>
              <a:rPr lang="ru-RU" sz="3300" dirty="0"/>
              <a:t>Се днесь источник жизни нам </a:t>
            </a:r>
            <a:r>
              <a:rPr lang="ru-RU" sz="3300" dirty="0" err="1"/>
              <a:t>дадеся</a:t>
            </a:r>
            <a:r>
              <a:rPr lang="ru-RU" sz="3300" dirty="0"/>
              <a:t>,</a:t>
            </a:r>
          </a:p>
          <a:p>
            <a:r>
              <a:rPr lang="ru-RU" sz="3300" dirty="0"/>
              <a:t>не жезлом, духом святым </a:t>
            </a:r>
            <a:r>
              <a:rPr lang="ru-RU" sz="3300" dirty="0" err="1"/>
              <a:t>изведеся</a:t>
            </a:r>
            <a:r>
              <a:rPr lang="ru-RU" sz="3300" dirty="0"/>
              <a:t>,</a:t>
            </a:r>
          </a:p>
          <a:p>
            <a:r>
              <a:rPr lang="ru-RU" sz="3300" dirty="0"/>
              <a:t>Яко духовный: дабы душам </a:t>
            </a:r>
            <a:r>
              <a:rPr lang="ru-RU" sz="3300" dirty="0" err="1"/>
              <a:t>пити</a:t>
            </a:r>
            <a:r>
              <a:rPr lang="ru-RU" sz="3300" dirty="0"/>
              <a:t>,</a:t>
            </a:r>
          </a:p>
          <a:p>
            <a:r>
              <a:rPr lang="ru-RU" sz="3300" dirty="0"/>
              <a:t>жадным и в его силе вечно </a:t>
            </a:r>
            <a:r>
              <a:rPr lang="ru-RU" sz="3300" dirty="0" err="1"/>
              <a:t>жити</a:t>
            </a:r>
            <a:r>
              <a:rPr lang="ru-RU" sz="3300" dirty="0"/>
              <a:t>.</a:t>
            </a:r>
          </a:p>
          <a:p>
            <a:r>
              <a:rPr lang="ru-RU" sz="3300" dirty="0"/>
              <a:t>Сей же источник злобу очищает:</a:t>
            </a:r>
          </a:p>
          <a:p>
            <a:r>
              <a:rPr lang="ru-RU" sz="3300" dirty="0" err="1"/>
              <a:t>черныя</a:t>
            </a:r>
            <a:r>
              <a:rPr lang="ru-RU" sz="3300" dirty="0"/>
              <a:t> паче снега убеляет.</a:t>
            </a:r>
          </a:p>
          <a:p>
            <a:pPr marL="0" indent="0">
              <a:buNone/>
            </a:pPr>
            <a:r>
              <a:rPr lang="ru-RU" sz="3300" dirty="0"/>
              <a:t>(Симеон Полоцкий. «</a:t>
            </a:r>
            <a:r>
              <a:rPr lang="ru-RU" sz="3300" b="1" dirty="0"/>
              <a:t>СТИСИ НА РОЖДЕСТВО ХРИСТОВО КО ГОСУДАРЮ ЦАРЮ»</a:t>
            </a:r>
            <a:r>
              <a:rPr lang="ru-RU" sz="3300" dirty="0"/>
              <a:t>)</a:t>
            </a:r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908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A716-9E86-451C-9E96-5DF42CA0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Поэтика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BB891-F98B-4114-8F44-37CA6777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ru-RU" sz="7200" dirty="0"/>
              <a:t>Метафора приобретает функцию универсальной художественной формулы.</a:t>
            </a:r>
          </a:p>
          <a:p>
            <a:r>
              <a:rPr lang="ru-RU" sz="7200" dirty="0"/>
              <a:t>Пустыня мира сего есть безводна,</a:t>
            </a:r>
          </a:p>
          <a:p>
            <a:r>
              <a:rPr lang="ru-RU" sz="7200" dirty="0"/>
              <a:t>в путь шествующим зело неугодна </a:t>
            </a:r>
          </a:p>
          <a:p>
            <a:r>
              <a:rPr lang="ru-RU" sz="7200" dirty="0"/>
              <a:t>&lt;…&gt;</a:t>
            </a:r>
          </a:p>
          <a:p>
            <a:r>
              <a:rPr lang="ru-RU" sz="7200" dirty="0"/>
              <a:t>Се днесь источник жизни нам </a:t>
            </a:r>
            <a:r>
              <a:rPr lang="ru-RU" sz="7200" dirty="0" err="1"/>
              <a:t>дадеся</a:t>
            </a:r>
            <a:r>
              <a:rPr lang="ru-RU" sz="7200" dirty="0"/>
              <a:t>,</a:t>
            </a:r>
          </a:p>
          <a:p>
            <a:r>
              <a:rPr lang="ru-RU" sz="7200" dirty="0"/>
              <a:t>не жезлом, духом святым </a:t>
            </a:r>
            <a:r>
              <a:rPr lang="ru-RU" sz="7200" dirty="0" err="1"/>
              <a:t>изведеся</a:t>
            </a:r>
            <a:r>
              <a:rPr lang="ru-RU" sz="7200" dirty="0"/>
              <a:t>,</a:t>
            </a:r>
          </a:p>
          <a:p>
            <a:r>
              <a:rPr lang="ru-RU" sz="7200" dirty="0"/>
              <a:t>Яко духовный: дабы душам </a:t>
            </a:r>
            <a:r>
              <a:rPr lang="ru-RU" sz="7200" dirty="0" err="1"/>
              <a:t>пити</a:t>
            </a:r>
            <a:endParaRPr lang="ru-RU" sz="7200" dirty="0"/>
          </a:p>
          <a:p>
            <a:r>
              <a:rPr lang="ru-RU" sz="7200" dirty="0"/>
              <a:t>Сей же источник злобу очищает:</a:t>
            </a:r>
          </a:p>
          <a:p>
            <a:r>
              <a:rPr lang="ru-RU" sz="7200" dirty="0" err="1"/>
              <a:t>черныя</a:t>
            </a:r>
            <a:r>
              <a:rPr lang="ru-RU" sz="7200" dirty="0"/>
              <a:t> паче снега убеляет.</a:t>
            </a:r>
          </a:p>
          <a:p>
            <a:r>
              <a:rPr lang="ru-RU" sz="7200" dirty="0"/>
              <a:t>************</a:t>
            </a:r>
          </a:p>
          <a:p>
            <a:r>
              <a:rPr lang="ru-RU" sz="7200" dirty="0"/>
              <a:t>Аз </a:t>
            </a:r>
            <a:r>
              <a:rPr lang="ru-RU" sz="7200" dirty="0" err="1"/>
              <a:t>есмь</a:t>
            </a:r>
            <a:r>
              <a:rPr lang="ru-RU" sz="7200" dirty="0"/>
              <a:t> девица в солнце </a:t>
            </a:r>
            <a:r>
              <a:rPr lang="ru-RU" sz="7200" dirty="0" err="1"/>
              <a:t>облеченна</a:t>
            </a:r>
            <a:r>
              <a:rPr lang="ru-RU" sz="7200" dirty="0"/>
              <a:t>,</a:t>
            </a:r>
          </a:p>
          <a:p>
            <a:r>
              <a:rPr lang="ru-RU" sz="7200" dirty="0"/>
              <a:t>от Богослова иногда </a:t>
            </a:r>
            <a:r>
              <a:rPr lang="ru-RU" sz="7200" dirty="0" err="1"/>
              <a:t>виденна</a:t>
            </a:r>
            <a:r>
              <a:rPr lang="ru-RU" sz="7200" dirty="0"/>
              <a:t>.</a:t>
            </a:r>
          </a:p>
          <a:p>
            <a:r>
              <a:rPr lang="ru-RU" sz="7200" dirty="0" err="1"/>
              <a:t>Дванадесят</a:t>
            </a:r>
            <a:r>
              <a:rPr lang="ru-RU" sz="7200" dirty="0"/>
              <a:t> звезд в моем венце </a:t>
            </a:r>
            <a:r>
              <a:rPr lang="ru-RU" sz="7200" dirty="0" err="1"/>
              <a:t>бяху</a:t>
            </a:r>
            <a:r>
              <a:rPr lang="ru-RU" sz="7200" dirty="0"/>
              <a:t>,</a:t>
            </a:r>
          </a:p>
          <a:p>
            <a:r>
              <a:rPr lang="ru-RU" sz="7200" dirty="0"/>
              <a:t>честную главу мою </a:t>
            </a:r>
            <a:r>
              <a:rPr lang="ru-RU" sz="7200" dirty="0" err="1"/>
              <a:t>украшаху</a:t>
            </a:r>
            <a:r>
              <a:rPr lang="ru-RU" sz="7200" dirty="0"/>
              <a:t>:</a:t>
            </a:r>
          </a:p>
          <a:p>
            <a:r>
              <a:rPr lang="ru-RU" sz="7200" dirty="0"/>
              <a:t>луна под ноги мои </a:t>
            </a:r>
            <a:r>
              <a:rPr lang="ru-RU" sz="7200" dirty="0" err="1"/>
              <a:t>положися</a:t>
            </a:r>
            <a:r>
              <a:rPr lang="ru-RU" sz="7200" dirty="0"/>
              <a:t>,</a:t>
            </a:r>
          </a:p>
          <a:p>
            <a:r>
              <a:rPr lang="ru-RU" sz="7200" dirty="0"/>
              <a:t>вселенная </a:t>
            </a:r>
            <a:r>
              <a:rPr lang="ru-RU" sz="7200" dirty="0" err="1"/>
              <a:t>бо</a:t>
            </a:r>
            <a:r>
              <a:rPr lang="ru-RU" sz="7200" dirty="0"/>
              <a:t> вся мне </a:t>
            </a:r>
            <a:r>
              <a:rPr lang="ru-RU" sz="7200" dirty="0" err="1"/>
              <a:t>подчинися</a:t>
            </a:r>
            <a:r>
              <a:rPr lang="ru-RU" sz="7200" dirty="0"/>
              <a:t>.</a:t>
            </a:r>
          </a:p>
          <a:p>
            <a:pPr marL="0" indent="0">
              <a:buNone/>
            </a:pPr>
            <a:r>
              <a:rPr lang="ru-RU" sz="7200" dirty="0"/>
              <a:t>(Симеон Полоцкий. «</a:t>
            </a:r>
            <a:r>
              <a:rPr lang="ru-RU" sz="7200" b="1" dirty="0"/>
              <a:t>ПЛАЧЬ ВТОРЫЙ НА ДЕСЯТЬ ЦЕРКВЕ РАТУЮЩИЯ»</a:t>
            </a:r>
            <a:r>
              <a:rPr lang="ru-RU" sz="7200" dirty="0"/>
              <a:t>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68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Отличие древнерусской литературы от литературы нового времени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90502"/>
              </p:ext>
            </p:extLst>
          </p:nvPr>
        </p:nvGraphicFramePr>
        <p:xfrm>
          <a:off x="107504" y="1268760"/>
          <a:ext cx="8884096" cy="540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Древнерусская</a:t>
                      </a:r>
                      <a:r>
                        <a:rPr lang="ru-RU" baseline="0" dirty="0"/>
                        <a:t> 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Литература</a:t>
                      </a:r>
                      <a:r>
                        <a:rPr lang="ru-RU" baseline="0" dirty="0"/>
                        <a:t> Нового времени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Древнерусский книжник занимался священным ремеслом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Литература ДР по большей части анонимна.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Книжник Древней Руси следует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«литературному этикету». 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Сюжеты предсказуемы.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Литература в целом ориентирована на восточно-христианский литературный канон, наряду с этим присутствуют произведения, имеющие яркие национальные черты.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Писатели нового времени занимаются искусством как таковым; эстетическое начало — главное условие их творчества.  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Писатели заботятся о фиксации своего авторства, 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«Эстетика новизны» 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определяет оригинальность и художественную ценность произведения.  Сюжеты отличает новизна.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Литература ориентирована на европейскую светскую традицию. Оригинальные национальные черты унаследованы от ДРЛ (православная духовность, философская масштабность проблематики, идейная заостренность, ≪государственническую≫ гражданственность, психологическая проникновенность, нравственное здоровье.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CFCF8-FDD2-4EBF-8C41-27F585FF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ru-RU" dirty="0"/>
              <a:t>Поэтика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5B3DB-E2D7-4C86-881F-38979E12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686800" cy="4525963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r>
              <a:rPr lang="ru-RU" sz="5500" dirty="0" err="1"/>
              <a:t>Метафоризм</a:t>
            </a:r>
            <a:r>
              <a:rPr lang="ru-RU" sz="5500" dirty="0"/>
              <a:t> порою оказывается внешним проявлением попыток ставить и разрешать сложные «</a:t>
            </a:r>
            <a:r>
              <a:rPr lang="ru-RU" sz="5500" dirty="0" err="1"/>
              <a:t>сверхэстетические</a:t>
            </a:r>
            <a:r>
              <a:rPr lang="ru-RU" sz="5500" dirty="0"/>
              <a:t>» вопросы религиозно-философского рода (функции метафоры в русском барокко неожиданно напоминают функции символа в русском символизме).</a:t>
            </a:r>
          </a:p>
          <a:p>
            <a:r>
              <a:rPr lang="ru-RU" sz="5500" dirty="0"/>
              <a:t>С небес сие Слово к нам </a:t>
            </a:r>
            <a:r>
              <a:rPr lang="ru-RU" sz="5500" dirty="0" err="1"/>
              <a:t>низходит</a:t>
            </a:r>
            <a:r>
              <a:rPr lang="ru-RU" sz="5500" dirty="0"/>
              <a:t>,</a:t>
            </a:r>
          </a:p>
          <a:p>
            <a:r>
              <a:rPr lang="ru-RU" sz="5500" dirty="0" err="1"/>
              <a:t>перстныя</a:t>
            </a:r>
            <a:r>
              <a:rPr lang="ru-RU" sz="5500" dirty="0"/>
              <a:t> люди на небо возводит.</a:t>
            </a:r>
          </a:p>
          <a:p>
            <a:r>
              <a:rPr lang="ru-RU" sz="5500" dirty="0"/>
              <a:t>За плоть божеству нас си сообщает,</a:t>
            </a:r>
          </a:p>
          <a:p>
            <a:r>
              <a:rPr lang="ru-RU" sz="5500" dirty="0"/>
              <a:t>рабы </a:t>
            </a:r>
            <a:r>
              <a:rPr lang="ru-RU" sz="5500" dirty="0" err="1"/>
              <a:t>тмы</a:t>
            </a:r>
            <a:r>
              <a:rPr lang="ru-RU" sz="5500" dirty="0"/>
              <a:t> в сыны света </a:t>
            </a:r>
            <a:r>
              <a:rPr lang="ru-RU" sz="5500" dirty="0" err="1"/>
              <a:t>прелагает</a:t>
            </a:r>
            <a:r>
              <a:rPr lang="ru-RU" sz="5500" dirty="0"/>
              <a:t>.</a:t>
            </a:r>
          </a:p>
          <a:p>
            <a:r>
              <a:rPr lang="ru-RU" sz="5500" dirty="0" err="1"/>
              <a:t>Алфа</a:t>
            </a:r>
            <a:r>
              <a:rPr lang="ru-RU" sz="5500" dirty="0"/>
              <a:t>, омега, Слово се </a:t>
            </a:r>
            <a:r>
              <a:rPr lang="ru-RU" sz="5500" dirty="0" err="1"/>
              <a:t>речеся</a:t>
            </a:r>
            <a:r>
              <a:rPr lang="ru-RU" sz="5500" dirty="0"/>
              <a:t>,</a:t>
            </a:r>
          </a:p>
          <a:p>
            <a:r>
              <a:rPr lang="ru-RU" sz="5500" dirty="0"/>
              <a:t>Адам о-микрон им с нами </a:t>
            </a:r>
            <a:r>
              <a:rPr lang="ru-RU" sz="5500" dirty="0" err="1"/>
              <a:t>спасеся</a:t>
            </a:r>
            <a:r>
              <a:rPr lang="ru-RU" sz="5500" dirty="0"/>
              <a:t>.</a:t>
            </a:r>
          </a:p>
          <a:p>
            <a:r>
              <a:rPr lang="ru-RU" sz="5500" dirty="0" err="1"/>
              <a:t>Чюжд</a:t>
            </a:r>
            <a:r>
              <a:rPr lang="ru-RU" sz="5500" dirty="0"/>
              <a:t> образ чести в нас доселе </a:t>
            </a:r>
            <a:r>
              <a:rPr lang="ru-RU" sz="5500" dirty="0" err="1"/>
              <a:t>бяше</a:t>
            </a:r>
            <a:r>
              <a:rPr lang="ru-RU" sz="5500" dirty="0"/>
              <a:t>,</a:t>
            </a:r>
          </a:p>
          <a:p>
            <a:r>
              <a:rPr lang="ru-RU" sz="5500" dirty="0"/>
              <a:t>днесь честен яко Словом </a:t>
            </a:r>
            <a:r>
              <a:rPr lang="ru-RU" sz="5500" dirty="0" err="1"/>
              <a:t>подписаше</a:t>
            </a:r>
            <a:r>
              <a:rPr lang="ru-RU" sz="5500" dirty="0"/>
              <a:t>.</a:t>
            </a:r>
          </a:p>
          <a:p>
            <a:r>
              <a:rPr lang="ru-RU" dirty="0"/>
              <a:t> </a:t>
            </a:r>
            <a:endParaRPr lang="ru-RU" sz="2800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34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D95D6-BD2F-4791-BF4A-520014DB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/>
          <a:lstStyle/>
          <a:p>
            <a:r>
              <a:rPr lang="ru-RU" dirty="0"/>
              <a:t>Поэтика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E88A0-B623-43C6-AB2C-E62F4BC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23" y="1034232"/>
            <a:ext cx="86868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dirty="0"/>
              <a:t>Научно-художественный склад творческого мышления интерес к  явлениям природы и человеческого мира (в науке и искусстве выдвигаются люди, соединившие таланты художника-ученого-мыслителя).</a:t>
            </a:r>
          </a:p>
          <a:p>
            <a:r>
              <a:rPr lang="ru-RU" sz="1800" dirty="0"/>
              <a:t>Первая мудрость есть себе </a:t>
            </a:r>
            <a:r>
              <a:rPr lang="ru-RU" sz="1800" dirty="0" err="1"/>
              <a:t>познати</a:t>
            </a:r>
            <a:r>
              <a:rPr lang="ru-RU" sz="1800" dirty="0"/>
              <a:t>,</a:t>
            </a:r>
          </a:p>
          <a:p>
            <a:r>
              <a:rPr lang="ru-RU" sz="1800" dirty="0"/>
              <a:t>та же о иных </a:t>
            </a:r>
            <a:r>
              <a:rPr lang="ru-RU" sz="1800" dirty="0" err="1"/>
              <a:t>вещех</a:t>
            </a:r>
            <a:r>
              <a:rPr lang="ru-RU" sz="1800" dirty="0"/>
              <a:t> </a:t>
            </a:r>
            <a:r>
              <a:rPr lang="ru-RU" sz="1800" dirty="0" err="1"/>
              <a:t>вопрошати</a:t>
            </a:r>
            <a:r>
              <a:rPr lang="ru-RU" sz="1800" dirty="0"/>
              <a:t>.</a:t>
            </a:r>
          </a:p>
          <a:p>
            <a:r>
              <a:rPr lang="ru-RU" sz="1800" dirty="0"/>
              <a:t>Но не удобно кому знати себе,</a:t>
            </a:r>
          </a:p>
          <a:p>
            <a:r>
              <a:rPr lang="ru-RU" sz="1800" dirty="0"/>
              <a:t>паче звезд сущих на </a:t>
            </a:r>
            <a:r>
              <a:rPr lang="ru-RU" sz="1800" dirty="0" err="1"/>
              <a:t>превыспрьнем</a:t>
            </a:r>
            <a:r>
              <a:rPr lang="ru-RU" sz="1800" dirty="0"/>
              <a:t> небе.</a:t>
            </a:r>
          </a:p>
          <a:p>
            <a:r>
              <a:rPr lang="ru-RU" sz="1800" dirty="0"/>
              <a:t>Из чуждых очес </a:t>
            </a:r>
            <a:r>
              <a:rPr lang="ru-RU" sz="1800" dirty="0" err="1"/>
              <a:t>сучец</a:t>
            </a:r>
            <a:r>
              <a:rPr lang="ru-RU" sz="1800" dirty="0"/>
              <a:t> </a:t>
            </a:r>
            <a:r>
              <a:rPr lang="ru-RU" sz="1800" dirty="0" err="1"/>
              <a:t>изимаем</a:t>
            </a:r>
            <a:r>
              <a:rPr lang="ru-RU" sz="1800" dirty="0"/>
              <a:t>,</a:t>
            </a:r>
          </a:p>
          <a:p>
            <a:r>
              <a:rPr lang="ru-RU" sz="1800" dirty="0" err="1"/>
              <a:t>бервена</a:t>
            </a:r>
            <a:r>
              <a:rPr lang="ru-RU" sz="1800" dirty="0"/>
              <a:t> в наших </a:t>
            </a:r>
            <a:r>
              <a:rPr lang="ru-RU" sz="1800" dirty="0" err="1"/>
              <a:t>никако</a:t>
            </a:r>
            <a:r>
              <a:rPr lang="ru-RU" sz="1800" dirty="0"/>
              <a:t> же знаем.</a:t>
            </a:r>
          </a:p>
          <a:p>
            <a:r>
              <a:rPr lang="ru-RU" sz="1800" dirty="0"/>
              <a:t>Высоту небес </a:t>
            </a:r>
            <a:r>
              <a:rPr lang="ru-RU" sz="1800" dirty="0" err="1"/>
              <a:t>мнози</a:t>
            </a:r>
            <a:r>
              <a:rPr lang="ru-RU" sz="1800" dirty="0"/>
              <a:t> </a:t>
            </a:r>
            <a:r>
              <a:rPr lang="ru-RU" sz="1800" dirty="0" err="1"/>
              <a:t>познавают</a:t>
            </a:r>
            <a:r>
              <a:rPr lang="ru-RU" sz="1800" dirty="0"/>
              <a:t>,</a:t>
            </a:r>
          </a:p>
          <a:p>
            <a:r>
              <a:rPr lang="ru-RU" sz="1800" dirty="0"/>
              <a:t>глубины гроба си не </a:t>
            </a:r>
            <a:r>
              <a:rPr lang="ru-RU" sz="1800" dirty="0" err="1"/>
              <a:t>усмотряют</a:t>
            </a:r>
            <a:r>
              <a:rPr lang="ru-RU" sz="1800" dirty="0"/>
              <a:t>.</a:t>
            </a:r>
          </a:p>
          <a:p>
            <a:r>
              <a:rPr lang="ru-RU" sz="1800" dirty="0"/>
              <a:t>Аз великое Российское царство,</a:t>
            </a:r>
          </a:p>
          <a:p>
            <a:r>
              <a:rPr lang="ru-RU" sz="1800" dirty="0"/>
              <a:t>славное в вере святой Государство.</a:t>
            </a:r>
          </a:p>
          <a:p>
            <a:r>
              <a:rPr lang="ru-RU" sz="1800" dirty="0"/>
              <a:t>Под </a:t>
            </a:r>
            <a:r>
              <a:rPr lang="ru-RU" sz="1800" dirty="0" err="1"/>
              <a:t>Водолием</a:t>
            </a:r>
            <a:r>
              <a:rPr lang="ru-RU" sz="1800" dirty="0"/>
              <a:t> </a:t>
            </a:r>
            <a:r>
              <a:rPr lang="ru-RU" sz="1800" baseline="30000" dirty="0"/>
              <a:t>21</a:t>
            </a:r>
            <a:r>
              <a:rPr lang="ru-RU" sz="1800" dirty="0"/>
              <a:t> не </a:t>
            </a:r>
            <a:r>
              <a:rPr lang="ru-RU" sz="1800" dirty="0" err="1"/>
              <a:t>знах</a:t>
            </a:r>
            <a:r>
              <a:rPr lang="ru-RU" sz="1800" dirty="0"/>
              <a:t> себе </a:t>
            </a:r>
            <a:r>
              <a:rPr lang="ru-RU" sz="1800" dirty="0" err="1"/>
              <a:t>быти</a:t>
            </a:r>
            <a:r>
              <a:rPr lang="ru-RU" sz="1800" dirty="0"/>
              <a:t>,</a:t>
            </a:r>
          </a:p>
          <a:p>
            <a:r>
              <a:rPr lang="ru-RU" sz="1800" dirty="0"/>
              <a:t>не </a:t>
            </a:r>
            <a:r>
              <a:rPr lang="ru-RU" sz="1800" dirty="0" err="1"/>
              <a:t>чаяху</a:t>
            </a:r>
            <a:r>
              <a:rPr lang="ru-RU" sz="1800" dirty="0"/>
              <a:t> слезных вод на </a:t>
            </a:r>
            <a:r>
              <a:rPr lang="ru-RU" sz="1800" dirty="0" err="1"/>
              <a:t>мя</a:t>
            </a:r>
            <a:r>
              <a:rPr lang="ru-RU" sz="1800" dirty="0"/>
              <a:t> </a:t>
            </a:r>
            <a:r>
              <a:rPr lang="ru-RU" sz="1800" dirty="0" err="1"/>
              <a:t>приплыти</a:t>
            </a:r>
            <a:r>
              <a:rPr lang="ru-RU" sz="1800" dirty="0"/>
              <a:t>.</a:t>
            </a:r>
          </a:p>
          <a:p>
            <a:r>
              <a:rPr lang="ru-RU" sz="1800" dirty="0"/>
              <a:t>Орлу моему по водам </a:t>
            </a:r>
            <a:r>
              <a:rPr lang="ru-RU" sz="1800" dirty="0" err="1"/>
              <a:t>плывати</a:t>
            </a:r>
            <a:r>
              <a:rPr lang="ru-RU" sz="1800" dirty="0"/>
              <a:t>,</a:t>
            </a:r>
          </a:p>
          <a:p>
            <a:r>
              <a:rPr lang="ru-RU" sz="1800" dirty="0"/>
              <a:t>не </a:t>
            </a:r>
            <a:r>
              <a:rPr lang="ru-RU" sz="1800" dirty="0" err="1"/>
              <a:t>прииде</a:t>
            </a:r>
            <a:r>
              <a:rPr lang="ru-RU" sz="1800" dirty="0"/>
              <a:t> во ум когда </a:t>
            </a:r>
            <a:r>
              <a:rPr lang="ru-RU" sz="1800" dirty="0" err="1"/>
              <a:t>обещати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400" dirty="0"/>
              <a:t>(Симеон Полоцкий. </a:t>
            </a:r>
            <a:r>
              <a:rPr lang="ru-RU" sz="1400" b="1" dirty="0"/>
              <a:t>ПЛАЧЬ ПЕРВЫЙ НА ДЕСЯТЬ ВСЕГО ПРАВОСЛАВНАГО ЦАРСТВИЯ РОССИЙСКАГО</a:t>
            </a:r>
            <a:r>
              <a:rPr lang="ru-R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3293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45E7A-47AB-4426-89B2-266F88E4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Поэтика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5F23E-9E7A-4A6A-A1E4-D534B00A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dirty="0"/>
              <a:t>Обилие готовых форм и мотивов, прямых заимствований из старых и новых писателей. Основное значение придавалось не изобретению, а варьированию. Индивидуальность поэта сводилась к виртуозному комбинированию общих мест и их подновлению с помощью неожиданных сближений.</a:t>
            </a:r>
          </a:p>
          <a:p>
            <a:r>
              <a:rPr lang="ru-RU" sz="1800" dirty="0"/>
              <a:t>Яко </a:t>
            </a:r>
            <a:r>
              <a:rPr lang="ru-RU" sz="1800" dirty="0" err="1"/>
              <a:t>восприят</a:t>
            </a:r>
            <a:r>
              <a:rPr lang="ru-RU" sz="1800" dirty="0"/>
              <a:t> Иисуса себе,</a:t>
            </a:r>
          </a:p>
          <a:p>
            <a:r>
              <a:rPr lang="ru-RU" sz="1800" dirty="0"/>
              <a:t>иже царствует на земли, на небе.</a:t>
            </a:r>
          </a:p>
          <a:p>
            <a:r>
              <a:rPr lang="ru-RU" sz="1800" dirty="0"/>
              <a:t>Он </a:t>
            </a:r>
            <a:r>
              <a:rPr lang="ru-RU" sz="1800" dirty="0" err="1"/>
              <a:t>бо</a:t>
            </a:r>
            <a:r>
              <a:rPr lang="ru-RU" sz="1800" dirty="0"/>
              <a:t> изволит сердце </a:t>
            </a:r>
            <a:r>
              <a:rPr lang="ru-RU" sz="1800" dirty="0" err="1"/>
              <a:t>исполнити</a:t>
            </a:r>
            <a:r>
              <a:rPr lang="ru-RU" sz="1800" dirty="0"/>
              <a:t>,</a:t>
            </a:r>
          </a:p>
          <a:p>
            <a:r>
              <a:rPr lang="ru-RU" sz="1800" dirty="0"/>
              <a:t>дары своими и радость </a:t>
            </a:r>
            <a:r>
              <a:rPr lang="ru-RU" sz="1800" dirty="0" err="1"/>
              <a:t>вселити</a:t>
            </a:r>
            <a:r>
              <a:rPr lang="ru-RU" sz="1800" dirty="0"/>
              <a:t>.</a:t>
            </a:r>
          </a:p>
          <a:p>
            <a:r>
              <a:rPr lang="ru-RU" sz="1800" dirty="0"/>
              <a:t>Обновит, яко </a:t>
            </a:r>
            <a:r>
              <a:rPr lang="ru-RU" sz="1800" dirty="0" err="1"/>
              <a:t>орлю</a:t>
            </a:r>
            <a:r>
              <a:rPr lang="ru-RU" sz="1800" dirty="0"/>
              <a:t> юность твою,</a:t>
            </a:r>
          </a:p>
          <a:p>
            <a:r>
              <a:rPr lang="ru-RU" sz="1800" dirty="0"/>
              <a:t>даст </a:t>
            </a:r>
            <a:r>
              <a:rPr lang="ru-RU" sz="1800" dirty="0" err="1"/>
              <a:t>бо</a:t>
            </a:r>
            <a:r>
              <a:rPr lang="ru-RU" sz="1800" dirty="0"/>
              <a:t> </a:t>
            </a:r>
            <a:r>
              <a:rPr lang="ru-RU" sz="1800" dirty="0" err="1"/>
              <a:t>ти</a:t>
            </a:r>
            <a:r>
              <a:rPr lang="ru-RU" sz="1800" dirty="0"/>
              <a:t> милость и благодать свою.</a:t>
            </a:r>
          </a:p>
          <a:p>
            <a:r>
              <a:rPr lang="ru-RU" sz="1800" dirty="0"/>
              <a:t>Орел твой очи к солнцу обращает --</a:t>
            </a:r>
          </a:p>
          <a:p>
            <a:r>
              <a:rPr lang="ru-RU" sz="1800" dirty="0"/>
              <a:t>Христос </a:t>
            </a:r>
            <a:r>
              <a:rPr lang="ru-RU" sz="1800" dirty="0" err="1"/>
              <a:t>сый</a:t>
            </a:r>
            <a:r>
              <a:rPr lang="ru-RU" sz="1800" dirty="0"/>
              <a:t> солнце орла просвещает,</a:t>
            </a:r>
          </a:p>
          <a:p>
            <a:r>
              <a:rPr lang="ru-RU" sz="1800" dirty="0"/>
              <a:t>(Симеон Полоцкий. От служащего)</a:t>
            </a:r>
          </a:p>
        </p:txBody>
      </p:sp>
    </p:spTree>
    <p:extLst>
      <p:ext uri="{BB962C8B-B14F-4D97-AF65-F5344CB8AC3E}">
        <p14:creationId xmlns:p14="http://schemas.microsoft.com/office/powerpoint/2010/main" val="3312383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A500-4623-4D3B-848A-16792761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Поэтика барокко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45D5F-491C-4938-83AC-E08A75FD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/>
              <a:t>Барочная конфессиональная поляризация мира, исходящая из идеи, что существует непримиримая противоположность «святого» и «грешного». </a:t>
            </a:r>
          </a:p>
          <a:p>
            <a:r>
              <a:rPr lang="ru-RU" dirty="0"/>
              <a:t>Божие Слово духом </a:t>
            </a:r>
            <a:r>
              <a:rPr lang="ru-RU" dirty="0" err="1"/>
              <a:t>воплощенно</a:t>
            </a:r>
            <a:r>
              <a:rPr lang="ru-RU" dirty="0"/>
              <a:t>,</a:t>
            </a:r>
          </a:p>
          <a:p>
            <a:r>
              <a:rPr lang="ru-RU" dirty="0"/>
              <a:t>днесь от </a:t>
            </a:r>
            <a:r>
              <a:rPr lang="ru-RU" dirty="0" err="1"/>
              <a:t>чистыя</a:t>
            </a:r>
            <a:r>
              <a:rPr lang="ru-RU" dirty="0"/>
              <a:t> девицы </a:t>
            </a:r>
            <a:r>
              <a:rPr lang="ru-RU" dirty="0" err="1"/>
              <a:t>рожденно</a:t>
            </a:r>
            <a:r>
              <a:rPr lang="ru-RU" dirty="0"/>
              <a:t>.</a:t>
            </a:r>
          </a:p>
          <a:p>
            <a:r>
              <a:rPr lang="ru-RU" dirty="0"/>
              <a:t>Лежит во яслях, слова не вещает,</a:t>
            </a:r>
          </a:p>
          <a:p>
            <a:r>
              <a:rPr lang="ru-RU" dirty="0" err="1"/>
              <a:t>обаче</a:t>
            </a:r>
            <a:r>
              <a:rPr lang="ru-RU" dirty="0"/>
              <a:t> делом род наш поучает.</a:t>
            </a:r>
          </a:p>
          <a:p>
            <a:r>
              <a:rPr lang="ru-RU" dirty="0"/>
              <a:t>Да смирением потщимся </a:t>
            </a:r>
            <a:r>
              <a:rPr lang="ru-RU" dirty="0" err="1"/>
              <a:t>востати</a:t>
            </a:r>
            <a:endParaRPr lang="ru-RU" dirty="0"/>
          </a:p>
          <a:p>
            <a:r>
              <a:rPr lang="ru-RU" dirty="0"/>
              <a:t>от стана гнева во стан благодати.</a:t>
            </a:r>
          </a:p>
          <a:p>
            <a:r>
              <a:rPr lang="ru-RU" dirty="0"/>
              <a:t>Да чада света, а не нощи будем,</a:t>
            </a:r>
          </a:p>
          <a:p>
            <a:r>
              <a:rPr lang="ru-RU" dirty="0"/>
              <a:t>в свете небесном вовеки пребудем.</a:t>
            </a:r>
          </a:p>
          <a:p>
            <a:r>
              <a:rPr lang="ru-RU" dirty="0"/>
              <a:t>(Симеон Полоцкий. </a:t>
            </a:r>
            <a:r>
              <a:rPr lang="ru-RU" b="1" dirty="0"/>
              <a:t>СЕЙ СТИХ ГЛАГОЛАСЯ КО ГОСУДАРЮ ЦАРЮ АЛЕКСЕЮ МИХАЙЛОВИЧЮ ОТ ГОСУДАРЯ ЦАРЕВИЧА АЛЕКСЕЯ АЛЕКСЕЕВИЧА)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32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Основоположники русской литературы Нового времени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Родоначальник русской поэзии — иеромонах </a:t>
            </a:r>
            <a:r>
              <a:rPr lang="ru-RU" b="1" dirty="0" err="1"/>
              <a:t>Симеон</a:t>
            </a:r>
            <a:r>
              <a:rPr lang="ru-RU" b="1" dirty="0"/>
              <a:t> Полоцкий (1629-1680). </a:t>
            </a:r>
          </a:p>
          <a:p>
            <a:r>
              <a:rPr lang="ru-RU" b="1" dirty="0"/>
              <a:t>Основоположник русской художественно-психологической прозы — протопоп Аввакум (Петров) (1620—1682). </a:t>
            </a:r>
          </a:p>
          <a:p>
            <a:r>
              <a:rPr lang="ru-RU" b="1" dirty="0"/>
              <a:t>Первые крупные русские драматурги: архиепископ Феофан Прокопович (1681—1736); митрополит Димитрий Ростовский (1651—1709); митрополит Стефан Яворский (1658—1722).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ЛИТЕРАТУРНЫЕ НАПРАВЛЕНИЯ </a:t>
            </a:r>
            <a:r>
              <a:rPr lang="en-US" dirty="0"/>
              <a:t>xviii </a:t>
            </a:r>
            <a:r>
              <a:rPr lang="ru-RU" dirty="0"/>
              <a:t>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256584"/>
          </a:xfrm>
        </p:spPr>
        <p:txBody>
          <a:bodyPr>
            <a:normAutofit/>
          </a:bodyPr>
          <a:lstStyle/>
          <a:p>
            <a:r>
              <a:rPr lang="ru-RU" sz="2400" dirty="0"/>
              <a:t>Барокко (втор. пол. </a:t>
            </a:r>
            <a:r>
              <a:rPr lang="en-US" sz="2400" dirty="0"/>
              <a:t>XVII – </a:t>
            </a:r>
            <a:r>
              <a:rPr lang="ru-RU" sz="2400" dirty="0" err="1"/>
              <a:t>перв</a:t>
            </a:r>
            <a:r>
              <a:rPr lang="ru-RU" sz="2400" dirty="0"/>
              <a:t>. пол. </a:t>
            </a:r>
            <a:r>
              <a:rPr lang="en-US" sz="2400" dirty="0"/>
              <a:t>XVIII </a:t>
            </a:r>
            <a:r>
              <a:rPr lang="ru-RU" sz="2400" dirty="0"/>
              <a:t>вв.)</a:t>
            </a:r>
            <a:br>
              <a:rPr lang="ru-RU" sz="2400" dirty="0"/>
            </a:br>
            <a:r>
              <a:rPr lang="ru-RU" sz="2400" dirty="0"/>
              <a:t>С барокко связываются смысловая усложненность произведений, ≪витиеватость≫ языка, </a:t>
            </a:r>
            <a:r>
              <a:rPr lang="ru-RU" sz="2400" dirty="0" err="1"/>
              <a:t>метафоризм</a:t>
            </a:r>
            <a:r>
              <a:rPr lang="ru-RU" sz="2400" dirty="0"/>
              <a:t>.</a:t>
            </a:r>
          </a:p>
          <a:p>
            <a:r>
              <a:rPr lang="ru-RU" sz="2400" dirty="0"/>
              <a:t>Классицизм (</a:t>
            </a:r>
            <a:r>
              <a:rPr lang="ru-RU" sz="2400" dirty="0" err="1"/>
              <a:t>серед</a:t>
            </a:r>
            <a:r>
              <a:rPr lang="ru-RU" sz="2400" dirty="0"/>
              <a:t>. </a:t>
            </a:r>
            <a:r>
              <a:rPr lang="en-US" sz="2400" dirty="0"/>
              <a:t>XVIII</a:t>
            </a:r>
            <a:r>
              <a:rPr lang="ru-RU" sz="2400" dirty="0"/>
              <a:t> – кон. </a:t>
            </a:r>
            <a:r>
              <a:rPr lang="en-US" sz="2400" dirty="0"/>
              <a:t>XVIII </a:t>
            </a:r>
            <a:r>
              <a:rPr lang="ru-RU" sz="2400" dirty="0" err="1"/>
              <a:t>вв</a:t>
            </a:r>
            <a:r>
              <a:rPr lang="en-US" sz="2400" dirty="0"/>
              <a:t>.</a:t>
            </a:r>
            <a:r>
              <a:rPr lang="ru-RU" sz="2400" dirty="0"/>
              <a:t>) в литературе характеризуется стремлением авторов к жанровой упорядоченности,  максимальной ясности смысла, ≪вычищению≫ языка. </a:t>
            </a:r>
          </a:p>
          <a:p>
            <a:r>
              <a:rPr lang="ru-RU" sz="2400" dirty="0"/>
              <a:t>Сентиментализм (1770-е - 1790-е) принес в литературу внимание к внутреннему миру человека и проникновенный лиризм.</a:t>
            </a:r>
          </a:p>
          <a:p>
            <a:r>
              <a:rPr lang="ru-RU" sz="2400" dirty="0"/>
              <a:t>Предромантизм (1790-е – 1800-е) в литературе характеризуется эстетикой ужаса, темами одиночества, тайны,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/>
              <a:t>Периодизация литературы </a:t>
            </a:r>
            <a:r>
              <a:rPr lang="en-US" dirty="0"/>
              <a:t>XVIII </a:t>
            </a:r>
            <a:r>
              <a:rPr lang="ru-RU" sz="2000" dirty="0"/>
              <a:t>в.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667564"/>
              </p:ext>
            </p:extLst>
          </p:nvPr>
        </p:nvGraphicFramePr>
        <p:xfrm>
          <a:off x="323528" y="1268760"/>
          <a:ext cx="86868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Петровская эпоха: 1690-1720-е гг.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Барокко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становления русского классицизма: конец 1720-х гг-1750-е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Классицизм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Екатерининская эпоха: 1760-1790-е </a:t>
                      </a:r>
                      <a:r>
                        <a:rPr kumimoji="0"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Классицизм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Сентиментализм и предромантизм (кон. 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XVIII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XIX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вв.)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Сентиментализм и предромантизм 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Жанровое своеобразие литературы </a:t>
            </a:r>
            <a:r>
              <a:rPr lang="en-US" dirty="0"/>
              <a:t>XVIII </a:t>
            </a:r>
            <a:r>
              <a:rPr lang="ru-RU" sz="2200" dirty="0"/>
              <a:t>в.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889208"/>
          <a:ext cx="862578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9584">
                <a:tc>
                  <a:txBody>
                    <a:bodyPr/>
                    <a:lstStyle/>
                    <a:p>
                      <a:r>
                        <a:rPr lang="ru-RU" b="1" dirty="0"/>
                        <a:t>ДРЛ</a:t>
                      </a:r>
                      <a:endParaRPr lang="en-US" b="1" dirty="0"/>
                    </a:p>
                    <a:p>
                      <a:r>
                        <a:rPr lang="en-US" b="1" dirty="0"/>
                        <a:t>_______________________</a:t>
                      </a:r>
                    </a:p>
                    <a:p>
                      <a:r>
                        <a:rPr lang="ru-RU" b="1" dirty="0"/>
                        <a:t>Житие</a:t>
                      </a:r>
                    </a:p>
                    <a:p>
                      <a:r>
                        <a:rPr lang="ru-RU" b="1" dirty="0"/>
                        <a:t>Ведение</a:t>
                      </a:r>
                    </a:p>
                    <a:p>
                      <a:r>
                        <a:rPr lang="ru-RU" b="1" dirty="0"/>
                        <a:t>Воинская</a:t>
                      </a:r>
                      <a:r>
                        <a:rPr lang="ru-RU" b="1" baseline="0" dirty="0"/>
                        <a:t> повесть</a:t>
                      </a:r>
                    </a:p>
                    <a:p>
                      <a:r>
                        <a:rPr lang="ru-RU" b="1" baseline="0" dirty="0"/>
                        <a:t>Историческая повесть</a:t>
                      </a:r>
                    </a:p>
                    <a:p>
                      <a:r>
                        <a:rPr lang="ru-RU" b="1" baseline="0" dirty="0"/>
                        <a:t>Бытовая повесть</a:t>
                      </a:r>
                    </a:p>
                    <a:p>
                      <a:r>
                        <a:rPr lang="ru-RU" b="1" baseline="0" dirty="0"/>
                        <a:t>Сатирическая повесть</a:t>
                      </a:r>
                    </a:p>
                    <a:p>
                      <a:r>
                        <a:rPr lang="ru-RU" b="1" baseline="0" dirty="0" err="1"/>
                        <a:t>Хожение</a:t>
                      </a:r>
                      <a:endParaRPr lang="ru-RU" b="1" baseline="0" dirty="0"/>
                    </a:p>
                    <a:p>
                      <a:r>
                        <a:rPr lang="ru-RU" b="1" baseline="0" dirty="0"/>
                        <a:t>Летописный рассказ</a:t>
                      </a:r>
                    </a:p>
                    <a:p>
                      <a:r>
                        <a:rPr lang="ru-RU" b="1" baseline="0" dirty="0"/>
                        <a:t>Проповедь</a:t>
                      </a:r>
                    </a:p>
                    <a:p>
                      <a:r>
                        <a:rPr lang="ru-RU" b="1" baseline="0" dirty="0"/>
                        <a:t>Поучение</a:t>
                      </a:r>
                    </a:p>
                    <a:p>
                      <a:r>
                        <a:rPr lang="ru-RU" b="1" baseline="0" dirty="0"/>
                        <a:t>_______________________</a:t>
                      </a:r>
                    </a:p>
                    <a:p>
                      <a:r>
                        <a:rPr lang="ru-RU" b="1" baseline="0" dirty="0"/>
                        <a:t>Виршевая поэзия </a:t>
                      </a:r>
                      <a:r>
                        <a:rPr lang="en-US" b="1" baseline="0" dirty="0"/>
                        <a:t>XVII </a:t>
                      </a:r>
                      <a:r>
                        <a:rPr lang="ru-RU" b="1" baseline="0" dirty="0"/>
                        <a:t>в.</a:t>
                      </a:r>
                    </a:p>
                    <a:p>
                      <a:r>
                        <a:rPr lang="ru-RU" b="1" baseline="0" dirty="0"/>
                        <a:t>_______________________</a:t>
                      </a:r>
                    </a:p>
                    <a:p>
                      <a:r>
                        <a:rPr lang="ru-RU" b="1" baseline="0" dirty="0"/>
                        <a:t>Драма школьного театра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XVIII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Путешествие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Авантюрно-приключенческая повесть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Послание (эпистола)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Басня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Сатира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Героическая поэма. И  др.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Ода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Элегия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Анакреонтическая песня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Комедия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Трагедия</a:t>
                      </a:r>
                    </a:p>
                    <a:p>
                      <a:r>
                        <a:rPr kumimoji="0"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Трагедокомедия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XIX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Повесть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Басня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Ода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 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Элегия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Послание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Баллада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Романс </a:t>
                      </a:r>
                      <a:b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Эпиграмма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Трагедия. 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Комедия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Водевиль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Фарс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3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Петровская эпоха: 1690</a:t>
            </a:r>
            <a:r>
              <a:rPr lang="en-US" b="1" dirty="0"/>
              <a:t> </a:t>
            </a:r>
            <a:r>
              <a:rPr lang="ru-RU" b="1" dirty="0"/>
              <a:t>-</a:t>
            </a:r>
            <a:r>
              <a:rPr lang="en-US" b="1" dirty="0"/>
              <a:t> </a:t>
            </a:r>
            <a:r>
              <a:rPr lang="ru-RU" b="1" dirty="0"/>
              <a:t>1720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Юности честное зерцало.</a:t>
            </a:r>
          </a:p>
          <a:p>
            <a:r>
              <a:rPr lang="ru-RU" dirty="0" err="1"/>
              <a:t>Гистория</a:t>
            </a:r>
            <a:r>
              <a:rPr lang="ru-RU" dirty="0"/>
              <a:t> о российском матросе Василии </a:t>
            </a:r>
            <a:r>
              <a:rPr lang="ru-RU" dirty="0" err="1"/>
              <a:t>Кориотском</a:t>
            </a:r>
            <a:r>
              <a:rPr lang="ru-RU" dirty="0"/>
              <a:t>.</a:t>
            </a:r>
          </a:p>
          <a:p>
            <a:r>
              <a:rPr lang="ru-RU" dirty="0" err="1"/>
              <a:t>Гистория</a:t>
            </a:r>
            <a:r>
              <a:rPr lang="ru-RU" dirty="0"/>
              <a:t> о храбром российском кавалере Александре.</a:t>
            </a:r>
          </a:p>
          <a:p>
            <a:r>
              <a:rPr lang="ru-RU" dirty="0"/>
              <a:t>Школьная драма «Ужасная измена сластолюбивого жития».</a:t>
            </a:r>
          </a:p>
          <a:p>
            <a:r>
              <a:rPr lang="ru-RU" i="1" dirty="0"/>
              <a:t>Феофан Прокопович</a:t>
            </a:r>
            <a:r>
              <a:rPr lang="ru-RU" dirty="0"/>
              <a:t>. «Слово на погребение Петра Великого»; </a:t>
            </a:r>
            <a:r>
              <a:rPr lang="ru-RU" dirty="0" err="1"/>
              <a:t>трагедокомедия</a:t>
            </a:r>
            <a:r>
              <a:rPr lang="ru-RU" dirty="0"/>
              <a:t> «Владимир».</a:t>
            </a:r>
          </a:p>
          <a:p>
            <a:r>
              <a:rPr lang="ru-RU" i="1" dirty="0"/>
              <a:t>Стефан Яворский</a:t>
            </a:r>
            <a:r>
              <a:rPr lang="ru-RU" dirty="0"/>
              <a:t>. Вирши.</a:t>
            </a:r>
          </a:p>
          <a:p>
            <a:r>
              <a:rPr lang="ru-RU" i="1" dirty="0" err="1"/>
              <a:t>Димитрий</a:t>
            </a:r>
            <a:r>
              <a:rPr lang="ru-RU" i="1" dirty="0"/>
              <a:t> Ростовский</a:t>
            </a:r>
            <a:r>
              <a:rPr lang="ru-RU" dirty="0"/>
              <a:t>. Вирши.</a:t>
            </a:r>
          </a:p>
          <a:p>
            <a:r>
              <a:rPr lang="ru-RU" i="1" dirty="0"/>
              <a:t>Семен Денисов</a:t>
            </a:r>
            <a:r>
              <a:rPr lang="ru-RU" dirty="0"/>
              <a:t>. Повесть об осаде Соловецкого монастыря (изд.: Памятники литературы Древней Руси: </a:t>
            </a:r>
            <a:r>
              <a:rPr lang="en-US" dirty="0"/>
              <a:t>XVII</a:t>
            </a:r>
            <a:r>
              <a:rPr lang="ru-RU" dirty="0"/>
              <a:t> век. Книга 1. М., 1988).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Период становления русского классицизма: конец 1720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-1750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i="1" dirty="0"/>
              <a:t>А.Д.Кантемир</a:t>
            </a:r>
            <a:r>
              <a:rPr lang="ru-RU" sz="3400" dirty="0"/>
              <a:t>. “Сатиры” (1-я: “На хулящих учения”; 2-я: “На зависть и гордость дворян злонравных” и другие).</a:t>
            </a:r>
          </a:p>
          <a:p>
            <a:r>
              <a:rPr lang="ru-RU" sz="3400" i="1" dirty="0"/>
              <a:t>В.К.Тредиаковский</a:t>
            </a:r>
            <a:r>
              <a:rPr lang="ru-RU" sz="3400" dirty="0"/>
              <a:t>. “Езда в остров любви”, “</a:t>
            </a:r>
            <a:r>
              <a:rPr lang="ru-RU" sz="3400" dirty="0" err="1"/>
              <a:t>Тилемахида</a:t>
            </a:r>
            <a:r>
              <a:rPr lang="ru-RU" sz="3400" dirty="0"/>
              <a:t>” (отрывки), лирика, “Новый и краткий способ к сложению Российских стихов”.</a:t>
            </a:r>
          </a:p>
          <a:p>
            <a:r>
              <a:rPr lang="ru-RU" sz="3400" i="1" dirty="0"/>
              <a:t>М.В.Ломоносов</a:t>
            </a:r>
            <a:r>
              <a:rPr lang="ru-RU" sz="3400" dirty="0"/>
              <a:t>. “Ода на взятие Хотина”, “Ода на день восшествия на престол </a:t>
            </a:r>
            <a:r>
              <a:rPr lang="ru-RU" sz="3400" dirty="0" err="1"/>
              <a:t>Елисаветы</a:t>
            </a:r>
            <a:r>
              <a:rPr lang="ru-RU" sz="3400" dirty="0"/>
              <a:t> Петровны” (1747 г.), “Вечернее размышление о Божием величестве”, “Утреннее размышление о Божием величестве”, “Ода, выбранная из Иова”, “Разговор с </a:t>
            </a:r>
            <a:r>
              <a:rPr lang="ru-RU" sz="3400" dirty="0" err="1"/>
              <a:t>Анкреоном</a:t>
            </a:r>
            <a:r>
              <a:rPr lang="ru-RU" sz="3400" dirty="0"/>
              <a:t>”, “Письмо о пользе стекла”, “Гимн бороде”, “Предисловие о пользе книг церковных в Российском языке”.</a:t>
            </a:r>
          </a:p>
          <a:p>
            <a:r>
              <a:rPr lang="ru-RU" sz="3400" i="1" dirty="0"/>
              <a:t>А.П.Сумароков</a:t>
            </a:r>
            <a:r>
              <a:rPr lang="ru-RU" sz="3400" dirty="0"/>
              <a:t>. Трагедии “</a:t>
            </a:r>
            <a:r>
              <a:rPr lang="ru-RU" sz="3400" dirty="0" err="1"/>
              <a:t>Хорев</a:t>
            </a:r>
            <a:r>
              <a:rPr lang="ru-RU" sz="3400" dirty="0"/>
              <a:t>”, “</a:t>
            </a:r>
            <a:r>
              <a:rPr lang="ru-RU" sz="3400" dirty="0" err="1"/>
              <a:t>Димитрий</a:t>
            </a:r>
            <a:r>
              <a:rPr lang="ru-RU" sz="3400" dirty="0"/>
              <a:t> Самозванец”, комедия “</a:t>
            </a:r>
            <a:r>
              <a:rPr lang="ru-RU" sz="3400" dirty="0" err="1"/>
              <a:t>Тресотиниус</a:t>
            </a:r>
            <a:r>
              <a:rPr lang="ru-RU" sz="3400" dirty="0"/>
              <a:t>”, “Эпистола о стихотворстве” 1747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5713</TotalTime>
  <Words>2853</Words>
  <Application>Microsoft Office PowerPoint</Application>
  <PresentationFormat>Экран (4:3)</PresentationFormat>
  <Paragraphs>332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Constantia</vt:lpstr>
      <vt:lpstr>Franklin Gothic Book</vt:lpstr>
      <vt:lpstr>Franklin Gothic Medium</vt:lpstr>
      <vt:lpstr>Tahoma</vt:lpstr>
      <vt:lpstr>Wingdings 2</vt:lpstr>
      <vt:lpstr>Трек</vt:lpstr>
      <vt:lpstr>Книга 16 х 9</vt:lpstr>
      <vt:lpstr>Русская литература XVIII века</vt:lpstr>
      <vt:lpstr>Жанровое своеобразие литературы XVIII в.</vt:lpstr>
      <vt:lpstr>Отличие древнерусской литературы от литературы нового времени</vt:lpstr>
      <vt:lpstr>Основоположники русской литературы Нового времени</vt:lpstr>
      <vt:lpstr>ЛИТЕРАТУРНЫЕ НАПРАВЛЕНИЯ xviii В.</vt:lpstr>
      <vt:lpstr>Периодизация литературы XVIII в.</vt:lpstr>
      <vt:lpstr>Жанровое своеобразие литературы XVIII в.</vt:lpstr>
      <vt:lpstr>Петровская эпоха: 1690 - 1720 </vt:lpstr>
      <vt:lpstr>Период становления русского классицизма: конец 1720 -1750 </vt:lpstr>
      <vt:lpstr>Екатерининская эпоха: 1760-1790 </vt:lpstr>
      <vt:lpstr>Сентиментализм и предромантизм (кон. XVIII - нач. XIX вв.)</vt:lpstr>
      <vt:lpstr>Барокко</vt:lpstr>
      <vt:lpstr>Термин Барокко</vt:lpstr>
      <vt:lpstr>Концепции барокко</vt:lpstr>
      <vt:lpstr>Концепции барокко</vt:lpstr>
      <vt:lpstr>Даты существования барокко</vt:lpstr>
      <vt:lpstr>Своеобразие литературного барокко</vt:lpstr>
      <vt:lpstr>Своеобразие литературного барокко</vt:lpstr>
      <vt:lpstr>Художественный мир лит. произведения</vt:lpstr>
      <vt:lpstr>Образно-стилевые средства лит. произведений барокко</vt:lpstr>
      <vt:lpstr>Своеобразие литературного барокко</vt:lpstr>
      <vt:lpstr>типы литературного барокко</vt:lpstr>
      <vt:lpstr>Жанры литературного барокко</vt:lpstr>
      <vt:lpstr>Русское барокко. Авторы. тексты</vt:lpstr>
      <vt:lpstr>Общие особенности РУССКОГО ЛИТЕРАТУРНОГО барокко</vt:lpstr>
      <vt:lpstr>Силлабическое стихосложение</vt:lpstr>
      <vt:lpstr>Презентация PowerPoint</vt:lpstr>
      <vt:lpstr>Поэтика барокко</vt:lpstr>
      <vt:lpstr>Поэтика барокко</vt:lpstr>
      <vt:lpstr>Поэтика барокко</vt:lpstr>
      <vt:lpstr>Поэтика барокко</vt:lpstr>
      <vt:lpstr>Поэтика барокко</vt:lpstr>
      <vt:lpstr>Поэтика барокко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XVIII века</dc:title>
  <dc:creator>Nick Sob</dc:creator>
  <cp:lastModifiedBy>Nick Sob</cp:lastModifiedBy>
  <cp:revision>80</cp:revision>
  <dcterms:created xsi:type="dcterms:W3CDTF">2019-02-04T16:33:59Z</dcterms:created>
  <dcterms:modified xsi:type="dcterms:W3CDTF">2023-02-04T17:04:38Z</dcterms:modified>
</cp:coreProperties>
</file>