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61" r:id="rId6"/>
    <p:sldId id="262" r:id="rId7"/>
    <p:sldId id="265" r:id="rId8"/>
    <p:sldId id="263" r:id="rId9"/>
    <p:sldId id="264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4C85FB-00C5-4C57-867A-57C81F27C03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7E5964-538C-4B98-AEA8-27DC973500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u.wikipedia.org/wiki/%D0%90%D0%B3%D0%B8%D0%BE%D0%B3%D1%80%D0%B0%D1%84%D0%B8%D1%8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8%D0%BC%D0%BD%D0%BE%D0%B3%D1%80%D0%B0%D1%84%D0%B8%D1%8F" TargetMode="External"/><Relationship Id="rId2" Type="http://schemas.openxmlformats.org/officeDocument/2006/relationships/hyperlink" Target="https://ru.wikipedia.org/wiki/%D0%90%D0%B3%D0%B8%D0%BE%D0%B3%D1%80%D0%B0%D1%84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/>
              <a:t>ПРЕДВОЗРОЖДЕНИЕ 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Литературе </a:t>
            </a:r>
            <a:r>
              <a:rPr lang="ru-RU" b="1" dirty="0" smtClean="0"/>
              <a:t>КОНЦА XIV — ПЕРВОЙ ПОЛОВИНЫ XV 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АГИОГРАФИЯ: КТПРИАН, ЕПИФАНИЙ ПРЕМУДРЫЙ, ПАХОМИЙ ЛОГОФЕТ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28600"/>
            <a:ext cx="5706216" cy="990600"/>
          </a:xfrm>
        </p:spPr>
        <p:txBody>
          <a:bodyPr/>
          <a:lstStyle/>
          <a:p>
            <a:r>
              <a:rPr lang="ru-RU" dirty="0" smtClean="0"/>
              <a:t>Святитель </a:t>
            </a:r>
            <a:r>
              <a:rPr lang="ru-RU" dirty="0" err="1" smtClean="0"/>
              <a:t>Киприан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987824" y="1600200"/>
            <a:ext cx="5778224" cy="4495800"/>
          </a:xfrm>
        </p:spPr>
        <p:txBody>
          <a:bodyPr/>
          <a:lstStyle/>
          <a:p>
            <a:r>
              <a:rPr lang="ru-RU" b="1" dirty="0" err="1" smtClean="0"/>
              <a:t>Свт</a:t>
            </a:r>
            <a:r>
              <a:rPr lang="ru-RU" b="1" dirty="0" smtClean="0"/>
              <a:t>. </a:t>
            </a:r>
            <a:r>
              <a:rPr lang="ru-RU" b="1" dirty="0" err="1" smtClean="0"/>
              <a:t>Киприа́н</a:t>
            </a:r>
            <a:r>
              <a:rPr lang="ru-RU" b="1" dirty="0" smtClean="0"/>
              <a:t> (</a:t>
            </a:r>
            <a:r>
              <a:rPr lang="ru-RU" b="1" dirty="0" err="1" smtClean="0"/>
              <a:t>ок</a:t>
            </a:r>
            <a:r>
              <a:rPr lang="ru-RU" b="1" dirty="0" smtClean="0"/>
              <a:t>. 1330 — 16 сентября 1406) — митрополит Киевский, Русский и Литовский (1375—1380), митрополит Малой Руси и Литвы (1380—1389), митрополит Киевский и всея Руси (1389—1406</a:t>
            </a:r>
            <a:r>
              <a:rPr lang="ru-RU" b="1" dirty="0" smtClean="0"/>
              <a:t>), память совершается 29 сентября.</a:t>
            </a:r>
            <a:endParaRPr lang="ru-RU" dirty="0"/>
          </a:p>
        </p:txBody>
      </p:sp>
      <p:pic>
        <p:nvPicPr>
          <p:cNvPr id="1026" name="Picture 2" descr="http://xn--80ancrr3a.xn--p1ai/_dr/11/0912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62"/>
            <a:ext cx="2843808" cy="682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28600"/>
            <a:ext cx="5112568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Преподобный </a:t>
            </a:r>
            <a:r>
              <a:rPr lang="ru-RU" dirty="0" err="1" smtClean="0"/>
              <a:t>Епифаний</a:t>
            </a:r>
            <a:r>
              <a:rPr lang="ru-RU" dirty="0" smtClean="0"/>
              <a:t> Премудрый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916832"/>
            <a:ext cx="4626096" cy="4495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/>
              <a:t>Преп. </a:t>
            </a:r>
            <a:r>
              <a:rPr lang="ru-RU" sz="3600" b="1" dirty="0" err="1" smtClean="0"/>
              <a:t>Епифа́ний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Прему́дрый</a:t>
            </a:r>
            <a:r>
              <a:rPr lang="ru-RU" sz="3600" b="1" dirty="0" smtClean="0"/>
              <a:t> (ум. около 1420 г.) — иеромонах, </a:t>
            </a:r>
            <a:r>
              <a:rPr lang="ru-RU" sz="3600" b="1" dirty="0" err="1" smtClean="0">
                <a:hlinkClick r:id="rId2" tooltip="Агиография"/>
              </a:rPr>
              <a:t>агиограф</a:t>
            </a:r>
            <a:r>
              <a:rPr lang="ru-RU" sz="3600" b="1" dirty="0" smtClean="0"/>
              <a:t>, </a:t>
            </a:r>
            <a:r>
              <a:rPr lang="ru-RU" sz="3600" b="1" dirty="0" smtClean="0"/>
              <a:t>память совершается 23 мая (5 июня)</a:t>
            </a:r>
            <a:endParaRPr lang="ru-RU" sz="36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49"/>
            <a:ext cx="3779912" cy="681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28600"/>
            <a:ext cx="4122040" cy="9906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Пахомий</a:t>
            </a:r>
            <a:r>
              <a:rPr lang="ru-RU" dirty="0" smtClean="0"/>
              <a:t> Логофет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600200"/>
            <a:ext cx="4608512" cy="4495800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Пахо́мий</a:t>
            </a:r>
            <a:r>
              <a:rPr lang="ru-RU" b="1" dirty="0" smtClean="0"/>
              <a:t> </a:t>
            </a:r>
            <a:r>
              <a:rPr lang="ru-RU" b="1" dirty="0" err="1" smtClean="0"/>
              <a:t>Логофе́т</a:t>
            </a:r>
            <a:r>
              <a:rPr lang="ru-RU" b="1" dirty="0" smtClean="0"/>
              <a:t>,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smtClean="0"/>
              <a:t>или </a:t>
            </a:r>
            <a:r>
              <a:rPr lang="ru-RU" b="1" dirty="0" err="1" smtClean="0"/>
              <a:t>Пахо́мий</a:t>
            </a:r>
            <a:r>
              <a:rPr lang="ru-RU" b="1" dirty="0" smtClean="0"/>
              <a:t> Серб</a:t>
            </a:r>
            <a:r>
              <a:rPr lang="ru-RU" dirty="0" smtClean="0"/>
              <a:t> (ум. не ранее 1484) — иеромонах, </a:t>
            </a:r>
            <a:r>
              <a:rPr lang="ru-RU" dirty="0" err="1" smtClean="0">
                <a:hlinkClick r:id="rId2" tooltip="Агиография"/>
              </a:rPr>
              <a:t>агиограф</a:t>
            </a:r>
            <a:r>
              <a:rPr lang="ru-RU" dirty="0" smtClean="0"/>
              <a:t>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hlinkClick r:id="rId3" tooltip="Гимнография"/>
              </a:rPr>
              <a:t>гимнограф</a:t>
            </a:r>
            <a:r>
              <a:rPr lang="ru-RU" dirty="0" smtClean="0"/>
              <a:t>, составитель и редактор ряда житий святых, похвальных «Слов», служб и </a:t>
            </a:r>
            <a:r>
              <a:rPr lang="ru-RU" dirty="0" smtClean="0"/>
              <a:t>канонов,</a:t>
            </a:r>
            <a:r>
              <a:rPr lang="ru-RU" dirty="0" smtClean="0"/>
              <a:t> переводчик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1296" y="5697145"/>
            <a:ext cx="3342704" cy="116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"/>
            <a:ext cx="4139952" cy="68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Возрожде́ние</a:t>
            </a:r>
            <a:r>
              <a:rPr lang="ru-RU" b="1" dirty="0" smtClean="0"/>
              <a:t>, или </a:t>
            </a:r>
            <a:r>
              <a:rPr lang="ru-RU" b="1" dirty="0" err="1" smtClean="0"/>
              <a:t>Ренесса́нс</a:t>
            </a:r>
            <a:r>
              <a:rPr lang="ru-RU" b="1" dirty="0" smtClean="0"/>
              <a:t> </a:t>
            </a:r>
            <a:r>
              <a:rPr lang="ru-RU" dirty="0" smtClean="0"/>
              <a:t>(фр. </a:t>
            </a:r>
            <a:r>
              <a:rPr lang="ru-RU" dirty="0" err="1" smtClean="0"/>
              <a:t>Renaissance</a:t>
            </a:r>
            <a:r>
              <a:rPr lang="ru-RU" dirty="0" smtClean="0"/>
              <a:t>, </a:t>
            </a:r>
            <a:r>
              <a:rPr lang="ru-RU" dirty="0" err="1" smtClean="0"/>
              <a:t>итал</a:t>
            </a:r>
            <a:r>
              <a:rPr lang="ru-RU" dirty="0" smtClean="0"/>
              <a:t>. </a:t>
            </a:r>
            <a:r>
              <a:rPr lang="ru-RU" dirty="0" err="1" smtClean="0"/>
              <a:t>Rinascimento</a:t>
            </a:r>
            <a:r>
              <a:rPr lang="ru-RU" dirty="0" smtClean="0"/>
              <a:t>) — эпоха в истории культуры </a:t>
            </a:r>
            <a:r>
              <a:rPr lang="ru-RU" dirty="0" smtClean="0"/>
              <a:t>Европы (XIV—XVI вв.), </a:t>
            </a:r>
            <a:r>
              <a:rPr lang="ru-RU" dirty="0" smtClean="0"/>
              <a:t>пришедшая на смену культуре Средних </a:t>
            </a:r>
            <a:r>
              <a:rPr lang="ru-RU" dirty="0" smtClean="0"/>
              <a:t>веков.</a:t>
            </a:r>
            <a:endParaRPr lang="ru-RU" dirty="0" smtClean="0"/>
          </a:p>
          <a:p>
            <a:r>
              <a:rPr lang="ru-RU" dirty="0" smtClean="0"/>
              <a:t>Отличительная </a:t>
            </a:r>
            <a:r>
              <a:rPr lang="ru-RU" dirty="0" smtClean="0"/>
              <a:t>черта эпохи Возрождения — </a:t>
            </a:r>
            <a:r>
              <a:rPr lang="ru-RU" dirty="0" smtClean="0"/>
              <a:t>1) светский </a:t>
            </a:r>
            <a:r>
              <a:rPr lang="ru-RU" dirty="0" smtClean="0"/>
              <a:t>характер </a:t>
            </a:r>
            <a:r>
              <a:rPr lang="ru-RU" dirty="0" smtClean="0"/>
              <a:t>культуры, 2) антропоцентризм </a:t>
            </a:r>
            <a:r>
              <a:rPr lang="ru-RU" dirty="0" smtClean="0"/>
              <a:t>(то есть интерес, в первую очередь, к человеку и его деятельности</a:t>
            </a:r>
            <a:r>
              <a:rPr lang="ru-RU" dirty="0" smtClean="0"/>
              <a:t>), 3) повышенный интерес </a:t>
            </a:r>
            <a:r>
              <a:rPr lang="ru-RU" dirty="0" smtClean="0"/>
              <a:t>к античной культуре, происходит </a:t>
            </a:r>
            <a:r>
              <a:rPr lang="ru-RU" dirty="0" smtClean="0"/>
              <a:t>её, так сказать, </a:t>
            </a:r>
            <a:r>
              <a:rPr lang="ru-RU" dirty="0" smtClean="0"/>
              <a:t>«возрождение» — </a:t>
            </a:r>
            <a:r>
              <a:rPr lang="ru-RU" dirty="0" smtClean="0"/>
              <a:t>отсюда </a:t>
            </a:r>
            <a:r>
              <a:rPr lang="ru-RU" dirty="0" smtClean="0"/>
              <a:t>термин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Термин Возрождение встречается уже у итальянских гуманистов, например , </a:t>
            </a:r>
            <a:r>
              <a:rPr lang="ru-RU" dirty="0" smtClean="0"/>
              <a:t>художников </a:t>
            </a:r>
            <a:r>
              <a:rPr lang="ru-RU" dirty="0" err="1" smtClean="0"/>
              <a:t>Джорджо</a:t>
            </a:r>
            <a:r>
              <a:rPr lang="ru-RU" dirty="0" smtClean="0"/>
              <a:t> </a:t>
            </a:r>
            <a:r>
              <a:rPr lang="ru-RU" dirty="0" smtClean="0"/>
              <a:t>Вазари, </a:t>
            </a:r>
            <a:r>
              <a:rPr lang="ru-RU" dirty="0" err="1" smtClean="0"/>
              <a:t>Миекльанджело</a:t>
            </a:r>
            <a:r>
              <a:rPr lang="ru-RU" dirty="0" smtClean="0"/>
              <a:t>, архитекторов Ф</a:t>
            </a:r>
            <a:r>
              <a:rPr lang="ru-RU" dirty="0" smtClean="0"/>
              <a:t>. </a:t>
            </a:r>
            <a:r>
              <a:rPr lang="ru-RU" dirty="0" smtClean="0"/>
              <a:t>Брунеллески,</a:t>
            </a:r>
            <a:r>
              <a:rPr lang="ru-RU" dirty="0" smtClean="0"/>
              <a:t> </a:t>
            </a:r>
            <a:r>
              <a:rPr lang="ru-RU" dirty="0" err="1" smtClean="0"/>
              <a:t>Микелоццо-Микелоцци</a:t>
            </a:r>
            <a:r>
              <a:rPr lang="ru-RU" dirty="0" smtClean="0"/>
              <a:t>, </a:t>
            </a:r>
            <a:r>
              <a:rPr lang="ru-RU" dirty="0" smtClean="0"/>
              <a:t>типографов </a:t>
            </a:r>
            <a:r>
              <a:rPr lang="ru-RU" dirty="0" err="1" smtClean="0"/>
              <a:t>Альда</a:t>
            </a:r>
            <a:r>
              <a:rPr lang="ru-RU" dirty="0" smtClean="0"/>
              <a:t> </a:t>
            </a:r>
            <a:r>
              <a:rPr lang="ru-RU" dirty="0" err="1" smtClean="0"/>
              <a:t>Мануция</a:t>
            </a:r>
            <a:r>
              <a:rPr lang="ru-RU" dirty="0" smtClean="0"/>
              <a:t> (Венеция), </a:t>
            </a:r>
            <a:r>
              <a:rPr lang="ru-RU" dirty="0" err="1" smtClean="0"/>
              <a:t>А.Этьенна</a:t>
            </a:r>
            <a:r>
              <a:rPr lang="ru-RU" dirty="0" smtClean="0"/>
              <a:t> (Париж</a:t>
            </a:r>
            <a:r>
              <a:rPr lang="ru-RU" dirty="0" smtClean="0"/>
              <a:t>) и мн. др. </a:t>
            </a:r>
            <a:r>
              <a:rPr lang="ru-RU" dirty="0" smtClean="0"/>
              <a:t>В современном значении термин был введён в обиход французским историком XIX века </a:t>
            </a:r>
            <a:r>
              <a:rPr lang="ru-RU" dirty="0" err="1" smtClean="0"/>
              <a:t>Жюлем</a:t>
            </a:r>
            <a:r>
              <a:rPr lang="ru-RU" dirty="0" smtClean="0"/>
              <a:t> </a:t>
            </a:r>
            <a:r>
              <a:rPr lang="ru-RU" dirty="0" err="1" smtClean="0"/>
              <a:t>Мишле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Термин </a:t>
            </a:r>
            <a:r>
              <a:rPr lang="ru-RU" dirty="0" smtClean="0"/>
              <a:t>Возрождение </a:t>
            </a:r>
            <a:r>
              <a:rPr lang="ru-RU" dirty="0" smtClean="0"/>
              <a:t>используется также в качестве терминологической метафоры в значении «культурный расцвет».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Предвозрождение</a:t>
            </a:r>
            <a:r>
              <a:rPr lang="ru-RU" dirty="0" smtClean="0"/>
              <a:t>, или Проторенессанс</a:t>
            </a:r>
            <a:r>
              <a:rPr lang="ru-RU" dirty="0" smtClean="0"/>
              <a:t> (от </a:t>
            </a:r>
            <a:r>
              <a:rPr lang="ru-RU" dirty="0" err="1" smtClean="0"/>
              <a:t>др.-греч</a:t>
            </a:r>
            <a:r>
              <a:rPr lang="ru-RU" dirty="0" smtClean="0"/>
              <a:t>. </a:t>
            </a:r>
            <a:r>
              <a:rPr lang="ru-RU" dirty="0" err="1" smtClean="0"/>
              <a:t>πρῶτος </a:t>
            </a:r>
            <a:r>
              <a:rPr lang="ru-RU" dirty="0" smtClean="0"/>
              <a:t>— «первый» и фр. </a:t>
            </a:r>
            <a:r>
              <a:rPr lang="ru-RU" dirty="0" err="1" smtClean="0"/>
              <a:t>Renaissance</a:t>
            </a:r>
            <a:r>
              <a:rPr lang="ru-RU" dirty="0" smtClean="0"/>
              <a:t> — «Возрождение») — этап в истории </a:t>
            </a:r>
            <a:r>
              <a:rPr lang="ru-RU" dirty="0" smtClean="0"/>
              <a:t>итальянской </a:t>
            </a:r>
            <a:r>
              <a:rPr lang="ru-RU" dirty="0" smtClean="0"/>
              <a:t>культуры, предшествующий Ренессансу, приходящийся на </a:t>
            </a:r>
            <a:r>
              <a:rPr lang="ru-RU" dirty="0" err="1" smtClean="0"/>
              <a:t>дученто</a:t>
            </a:r>
            <a:r>
              <a:rPr lang="ru-RU" dirty="0" smtClean="0"/>
              <a:t> (1200-е) и треченто (1300-е). Считается переходным от эпохи Средневековья к эпохе Возрождения. Термин был впервые введен швейцарским историком Я. </a:t>
            </a:r>
            <a:r>
              <a:rPr lang="ru-RU" dirty="0" err="1" smtClean="0"/>
              <a:t>Буркхардтом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Время расцвета средневековой городской культуры, в  литературе в эту эпоху о себе заявили </a:t>
            </a:r>
            <a:r>
              <a:rPr lang="ru-RU" dirty="0" err="1" smtClean="0"/>
              <a:t>Франческо</a:t>
            </a:r>
            <a:r>
              <a:rPr lang="ru-RU" dirty="0" smtClean="0"/>
              <a:t> Петрарка, </a:t>
            </a:r>
            <a:r>
              <a:rPr lang="ru-RU" dirty="0" smtClean="0"/>
              <a:t>Джованни </a:t>
            </a:r>
            <a:r>
              <a:rPr lang="ru-RU" dirty="0" smtClean="0"/>
              <a:t>Боккаччо.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Политические предпосылки  </a:t>
            </a:r>
            <a:r>
              <a:rPr lang="ru-RU" dirty="0" err="1" smtClean="0"/>
              <a:t>Предвозрождения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Во второй половине XIV — первой половине XV в., при. преемниках Ивана </a:t>
            </a:r>
            <a:r>
              <a:rPr lang="ru-RU" sz="2800" dirty="0" err="1" smtClean="0"/>
              <a:t>Калиты</a:t>
            </a:r>
            <a:r>
              <a:rPr lang="ru-RU" sz="2800" dirty="0" smtClean="0"/>
              <a:t>, Москва </a:t>
            </a:r>
            <a:r>
              <a:rPr lang="ru-RU" sz="2800" dirty="0" smtClean="0"/>
              <a:t>выступает </a:t>
            </a:r>
            <a:r>
              <a:rPr lang="ru-RU" sz="2800" dirty="0" smtClean="0"/>
              <a:t>как центр, объединяющий княжества Северо-Восточной Руси</a:t>
            </a:r>
            <a:r>
              <a:rPr lang="ru-RU" sz="2800" dirty="0" smtClean="0"/>
              <a:t>. Начинается процесс формирования централизованного государства</a:t>
            </a:r>
          </a:p>
          <a:p>
            <a:r>
              <a:rPr lang="ru-RU" sz="2800" dirty="0" smtClean="0"/>
              <a:t>С 1359 по 1389 г. московский великокняжеский стол занимал внук Ивана </a:t>
            </a:r>
            <a:r>
              <a:rPr lang="ru-RU" sz="2800" dirty="0" err="1" smtClean="0"/>
              <a:t>Калиты</a:t>
            </a:r>
            <a:r>
              <a:rPr lang="ru-RU" sz="2800" dirty="0" smtClean="0"/>
              <a:t> Дмитрий Иванович, при котором происходит политическое и экономическое усиление </a:t>
            </a:r>
            <a:r>
              <a:rPr lang="ru-RU" sz="2800" dirty="0" smtClean="0"/>
              <a:t>Москвы. 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Политические </a:t>
            </a:r>
            <a:r>
              <a:rPr lang="ru-RU" dirty="0" smtClean="0"/>
              <a:t>предпосылки  </a:t>
            </a:r>
            <a:r>
              <a:rPr lang="ru-RU" dirty="0" err="1" smtClean="0"/>
              <a:t>Предвозрождения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000" dirty="0" smtClean="0"/>
              <a:t>Победы русских войск над монголо-татарами в сражениях в 1378 на реке </a:t>
            </a:r>
            <a:r>
              <a:rPr lang="ru-RU" sz="3000" dirty="0" err="1" smtClean="0"/>
              <a:t>Воже</a:t>
            </a:r>
            <a:r>
              <a:rPr lang="ru-RU" sz="3000" dirty="0" smtClean="0"/>
              <a:t> и в 1380 на Куликовом поле.</a:t>
            </a:r>
          </a:p>
          <a:p>
            <a:r>
              <a:rPr lang="ru-RU" sz="3000" dirty="0" smtClean="0"/>
              <a:t>Противостояние </a:t>
            </a:r>
            <a:r>
              <a:rPr lang="ru-RU" sz="3000" dirty="0" smtClean="0"/>
              <a:t>во второй четверти XV в., </a:t>
            </a:r>
            <a:r>
              <a:rPr lang="ru-RU" sz="3000" dirty="0" err="1" smtClean="0"/>
              <a:t>удельнокняжеской</a:t>
            </a:r>
            <a:r>
              <a:rPr lang="ru-RU" sz="3000" dirty="0" smtClean="0"/>
              <a:t> </a:t>
            </a:r>
            <a:r>
              <a:rPr lang="ru-RU" sz="3000" dirty="0" smtClean="0"/>
              <a:t>и </a:t>
            </a:r>
            <a:r>
              <a:rPr lang="ru-RU" sz="3000" dirty="0" smtClean="0"/>
              <a:t>боярской оппозиции и великого </a:t>
            </a:r>
            <a:r>
              <a:rPr lang="ru-RU" sz="3000" dirty="0" smtClean="0"/>
              <a:t>князя м</a:t>
            </a:r>
            <a:r>
              <a:rPr lang="ru-RU" sz="3000" dirty="0" smtClean="0"/>
              <a:t>осковского, продолжавшаяся </a:t>
            </a:r>
            <a:r>
              <a:rPr lang="ru-RU" sz="3000" dirty="0" smtClean="0"/>
              <a:t>почти 30 </a:t>
            </a:r>
            <a:r>
              <a:rPr lang="ru-RU" sz="3000" dirty="0" smtClean="0"/>
              <a:t>лет, закончилась укреплением московского княжеского престола.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Социальные и экономические предпосылки </a:t>
            </a:r>
            <a:r>
              <a:rPr lang="ru-RU" dirty="0" err="1" smtClean="0"/>
              <a:t>Предвозрождения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500" dirty="0" smtClean="0"/>
              <a:t>Р</a:t>
            </a:r>
            <a:r>
              <a:rPr lang="ru-RU" sz="2500" dirty="0" smtClean="0"/>
              <a:t>азвитие </a:t>
            </a:r>
            <a:r>
              <a:rPr lang="ru-RU" sz="2500" dirty="0" smtClean="0"/>
              <a:t>человеческой культуры связано с усилением в ней и обогащением </a:t>
            </a:r>
            <a:r>
              <a:rPr lang="ru-RU" sz="2500" dirty="0" smtClean="0"/>
              <a:t>личностного </a:t>
            </a:r>
            <a:r>
              <a:rPr lang="ru-RU" sz="2500" dirty="0" smtClean="0"/>
              <a:t>начала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На Руси </a:t>
            </a:r>
            <a:r>
              <a:rPr lang="ru-RU" sz="2500" dirty="0" smtClean="0"/>
              <a:t>условия для освобождения личности </a:t>
            </a:r>
            <a:r>
              <a:rPr lang="ru-RU" sz="2500" dirty="0" smtClean="0"/>
              <a:t>в социальном отношении связаны с </a:t>
            </a:r>
            <a:r>
              <a:rPr lang="ru-RU" sz="2500" dirty="0" smtClean="0"/>
              <a:t>экономическим ростом, развитием торговли, ремесел, что привело к возвышению «</a:t>
            </a:r>
            <a:r>
              <a:rPr lang="ru-RU" sz="2500" dirty="0" smtClean="0"/>
              <a:t>городов-республик» </a:t>
            </a:r>
            <a:r>
              <a:rPr lang="ru-RU" sz="2500" dirty="0" smtClean="0"/>
              <a:t>— Новгорода и Пскова, а </a:t>
            </a:r>
            <a:r>
              <a:rPr lang="ru-RU" sz="2500" dirty="0" smtClean="0"/>
              <a:t>также с тем</a:t>
            </a:r>
            <a:r>
              <a:rPr lang="ru-RU" sz="2500" dirty="0" smtClean="0"/>
              <a:t>, что в условиях </a:t>
            </a:r>
            <a:r>
              <a:rPr lang="ru-RU" sz="2500" dirty="0" smtClean="0"/>
              <a:t>постоянного противостояния монголо-татарскому игу все </a:t>
            </a:r>
            <a:r>
              <a:rPr lang="ru-RU" sz="2500" dirty="0" smtClean="0"/>
              <a:t>больше </a:t>
            </a:r>
            <a:r>
              <a:rPr lang="ru-RU" sz="2500" dirty="0" smtClean="0"/>
              <a:t>ценились </a:t>
            </a:r>
            <a:r>
              <a:rPr lang="ru-RU" sz="2500" dirty="0" smtClean="0"/>
              <a:t>внутренние качества человека: его </a:t>
            </a:r>
            <a:r>
              <a:rPr lang="ru-RU" sz="2500" dirty="0" smtClean="0"/>
              <a:t>религиозность, </a:t>
            </a:r>
            <a:r>
              <a:rPr lang="ru-RU" sz="2500" dirty="0" smtClean="0"/>
              <a:t>преданность </a:t>
            </a:r>
            <a:r>
              <a:rPr lang="ru-RU" sz="2500" dirty="0" smtClean="0"/>
              <a:t>родине, Церкви, князю</a:t>
            </a:r>
            <a:r>
              <a:rPr lang="ru-RU" sz="2500" dirty="0" smtClean="0"/>
              <a:t>, способность морально </a:t>
            </a:r>
            <a:r>
              <a:rPr lang="ru-RU" sz="2500" dirty="0" smtClean="0"/>
              <a:t>и с оружием в руках противостоять захватчикам.</a:t>
            </a:r>
            <a:endParaRPr lang="ru-RU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Предпосылки </a:t>
            </a:r>
            <a:r>
              <a:rPr lang="ru-RU" dirty="0" err="1" smtClean="0"/>
              <a:t>Предвозрождения</a:t>
            </a:r>
            <a:r>
              <a:rPr lang="ru-RU" dirty="0" smtClean="0"/>
              <a:t> в искусстве и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сознании людей разных сословий идеализируется эпоха </a:t>
            </a:r>
            <a:r>
              <a:rPr lang="ru-RU" dirty="0" smtClean="0"/>
              <a:t>независимости Руси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Мысль </a:t>
            </a:r>
            <a:r>
              <a:rPr lang="ru-RU" dirty="0" smtClean="0"/>
              <a:t>интеллектуальной элиты обращается </a:t>
            </a:r>
            <a:r>
              <a:rPr lang="ru-RU" dirty="0" smtClean="0"/>
              <a:t>к идее независимости, искусство — к произведениям </a:t>
            </a:r>
            <a:r>
              <a:rPr lang="ru-RU" dirty="0" err="1" smtClean="0"/>
              <a:t>домонгольской</a:t>
            </a:r>
            <a:r>
              <a:rPr lang="ru-RU" dirty="0" smtClean="0"/>
              <a:t> Руси, архитектура — к зданиям эпохи независимости, </a:t>
            </a:r>
            <a:r>
              <a:rPr lang="ru-RU" dirty="0" smtClean="0"/>
              <a:t>литература </a:t>
            </a:r>
            <a:r>
              <a:rPr lang="ru-RU" dirty="0" smtClean="0"/>
              <a:t>— к произведениям XI-XIII вв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Для русского </a:t>
            </a:r>
            <a:r>
              <a:rPr lang="ru-RU" b="1" dirty="0" err="1" smtClean="0"/>
              <a:t>редвозрождения</a:t>
            </a:r>
            <a:r>
              <a:rPr lang="ru-RU" b="1" dirty="0" smtClean="0"/>
              <a:t> </a:t>
            </a:r>
            <a:r>
              <a:rPr lang="ru-RU" b="1" dirty="0" err="1" smtClean="0"/>
              <a:t>домонгольская</a:t>
            </a:r>
            <a:r>
              <a:rPr lang="ru-RU" b="1" dirty="0" smtClean="0"/>
              <a:t> Русь</a:t>
            </a:r>
            <a:r>
              <a:rPr lang="ru-RU" b="1" dirty="0" smtClean="0"/>
              <a:t> </a:t>
            </a:r>
            <a:r>
              <a:rPr lang="ru-RU" b="1" dirty="0" smtClean="0"/>
              <a:t> </a:t>
            </a:r>
            <a:r>
              <a:rPr lang="ru-RU" b="1" dirty="0" smtClean="0"/>
              <a:t>стала </a:t>
            </a:r>
            <a:r>
              <a:rPr lang="ru-RU" b="1" dirty="0" smtClean="0"/>
              <a:t>«</a:t>
            </a:r>
            <a:r>
              <a:rPr lang="ru-RU" b="1" dirty="0" smtClean="0"/>
              <a:t>своей античностью»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Предвозрождение</a:t>
            </a:r>
            <a:r>
              <a:rPr lang="ru-RU" dirty="0" smtClean="0"/>
              <a:t> в русской литературе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600" b="1" dirty="0" smtClean="0"/>
              <a:t>Литература интересуется психологией человека, его душевным состоянием. </a:t>
            </a:r>
            <a:r>
              <a:rPr lang="ru-RU" sz="2600" b="1" dirty="0" smtClean="0"/>
              <a:t>В духовной </a:t>
            </a:r>
            <a:r>
              <a:rPr lang="ru-RU" sz="2600" b="1" dirty="0" smtClean="0"/>
              <a:t>жизни все большее значение приобретает «безмолвие», уединенная </a:t>
            </a:r>
            <a:r>
              <a:rPr lang="ru-RU" sz="2600" b="1" dirty="0" smtClean="0"/>
              <a:t>(«умная») молитва</a:t>
            </a:r>
            <a:r>
              <a:rPr lang="ru-RU" sz="2600" b="1" dirty="0" smtClean="0"/>
              <a:t>, совершаемая вне церкви, уход в пустыню — в скит.</a:t>
            </a:r>
            <a:endParaRPr lang="ru-RU" sz="2600" dirty="0" smtClean="0"/>
          </a:p>
          <a:p>
            <a:r>
              <a:rPr lang="ru-RU" sz="2600" b="1" dirty="0" smtClean="0"/>
              <a:t>Особенно </a:t>
            </a:r>
            <a:r>
              <a:rPr lang="ru-RU" sz="2600" b="1" dirty="0" smtClean="0"/>
              <a:t>ярко это проявляется в житийном жанре, раскрывающем внутреннюю жизнь человека.</a:t>
            </a:r>
          </a:p>
          <a:p>
            <a:r>
              <a:rPr lang="ru-RU" sz="2600" b="1" dirty="0" smtClean="0"/>
              <a:t>Описа</a:t>
            </a:r>
            <a:r>
              <a:rPr lang="ru-RU" sz="2600" b="1" dirty="0" smtClean="0"/>
              <a:t>ния становятся экспрессивными, повествование динамичным, большее </a:t>
            </a:r>
            <a:r>
              <a:rPr lang="ru-RU" sz="2600" b="1" dirty="0" smtClean="0"/>
              <a:t>внимание уделяется эмоциональной сфере</a:t>
            </a:r>
            <a:r>
              <a:rPr lang="ru-RU" sz="2600" b="1" dirty="0" smtClean="0"/>
              <a:t>.</a:t>
            </a:r>
            <a:r>
              <a:rPr lang="ru-RU" sz="2600" dirty="0" smtClean="0"/>
              <a:t> </a:t>
            </a:r>
            <a:endParaRPr lang="ru-RU" sz="2600" dirty="0" smtClean="0"/>
          </a:p>
          <a:p>
            <a:r>
              <a:rPr lang="ru-RU" sz="2600" b="1" dirty="0" smtClean="0"/>
              <a:t>В литературе развивается экспрессивно-эмоциональный стиль.</a:t>
            </a:r>
            <a:endParaRPr lang="ru-RU" sz="26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Абстрактный психологизм в литературе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Autofit/>
          </a:bodyPr>
          <a:lstStyle/>
          <a:p>
            <a:r>
              <a:rPr lang="ru-RU" sz="2300" b="1" dirty="0" smtClean="0"/>
              <a:t>«</a:t>
            </a:r>
            <a:r>
              <a:rPr lang="ru-RU" sz="2300" b="1" dirty="0" smtClean="0"/>
              <a:t>В центре внимания писателей конца XIV — начала XV в. оказались отдельные психологические состояния человека, его чувства, эмоциональные отклики на события внешнего мира. Но эти чувства, отдельные состояния человеческой души не объединяются еще в характеры. Отдельные проявления психологии изображаются без всякой индивидуализации и не складываются в психологию. Связующее, объединяющее начало — характер человека — еще не открыто, индивидуальность человека по-прежнему ограничена прямолинейным отнесением ее в одну из двух категорий — добрых или злых, положительных или отрицательных»</a:t>
            </a:r>
            <a:r>
              <a:rPr lang="ru-RU" sz="2300" b="1" dirty="0" smtClean="0"/>
              <a:t>  (Д.С.Лихачев)</a:t>
            </a:r>
          </a:p>
          <a:p>
            <a:r>
              <a:rPr lang="ru-RU" sz="2300" b="1" dirty="0" smtClean="0"/>
              <a:t>Эти особенности </a:t>
            </a:r>
            <a:r>
              <a:rPr lang="ru-RU" sz="2300" b="1" dirty="0" smtClean="0"/>
              <a:t>изображения человеческой психологии. Д. С. Лихачев определил </a:t>
            </a:r>
            <a:r>
              <a:rPr lang="ru-RU" sz="2300" b="1" dirty="0" smtClean="0"/>
              <a:t>как </a:t>
            </a:r>
            <a:r>
              <a:rPr lang="ru-RU" sz="2300" b="1" dirty="0" smtClean="0"/>
              <a:t>«абстрактный психологизм</a:t>
            </a:r>
            <a:r>
              <a:rPr lang="ru-RU" sz="2300" b="1" dirty="0" smtClean="0"/>
              <a:t>».</a:t>
            </a:r>
            <a:endParaRPr lang="ru-RU" sz="23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849</TotalTime>
  <Words>502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ПРЕДВОЗРОЖДЕНИЕ в Литературе КОНЦА XIV — ПЕРВОЙ ПОЛОВИНЫ XV ВЕКА </vt:lpstr>
      <vt:lpstr>Термины</vt:lpstr>
      <vt:lpstr>Термины</vt:lpstr>
      <vt:lpstr>Политические предпосылки  Предвозрождения</vt:lpstr>
      <vt:lpstr>Политические предпосылки  Предвозрождения</vt:lpstr>
      <vt:lpstr>Социальные и экономические предпосылки Предвозрождения</vt:lpstr>
      <vt:lpstr>Предпосылки Предвозрождения в искусстве и литературе</vt:lpstr>
      <vt:lpstr>Предвозрождение в русской литературе</vt:lpstr>
      <vt:lpstr>Абстрактный психологизм в литературе</vt:lpstr>
      <vt:lpstr>Святитель Киприан</vt:lpstr>
      <vt:lpstr>Преподобный Епифаний Премудрый</vt:lpstr>
      <vt:lpstr>Пахомий Логофет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 Sob</dc:creator>
  <cp:lastModifiedBy>Nick Sob</cp:lastModifiedBy>
  <cp:revision>40</cp:revision>
  <dcterms:created xsi:type="dcterms:W3CDTF">2018-12-03T22:08:08Z</dcterms:created>
  <dcterms:modified xsi:type="dcterms:W3CDTF">2018-12-04T12:17:20Z</dcterms:modified>
</cp:coreProperties>
</file>