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69" r:id="rId19"/>
    <p:sldId id="27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DF3BC5-5053-4A07-B5E5-FEF7CE28800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848A98-34AE-452D-BE5C-B679E5F09D1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Русская литература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XVII </a:t>
            </a:r>
            <a:r>
              <a:rPr lang="ru-RU" b="1" dirty="0" smtClean="0"/>
              <a:t>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«Повесть о </a:t>
            </a:r>
            <a:r>
              <a:rPr lang="ru-RU" b="1" dirty="0" err="1" smtClean="0"/>
              <a:t>Горе-Злочастии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Лихая </a:t>
            </a:r>
            <a:r>
              <a:rPr lang="ru-RU" i="1" dirty="0" smtClean="0"/>
              <a:t>бесталанная судьба персонифицирована в повести в образе </a:t>
            </a:r>
            <a:r>
              <a:rPr lang="ru-RU" i="1" dirty="0" smtClean="0"/>
              <a:t>Горя. </a:t>
            </a:r>
            <a:r>
              <a:rPr lang="en-US" i="1" dirty="0" smtClean="0"/>
              <a:t>&lt;…&gt; </a:t>
            </a:r>
            <a:r>
              <a:rPr lang="ru-RU" i="1" dirty="0" err="1" smtClean="0"/>
              <a:t>Горе-Злочастие</a:t>
            </a:r>
            <a:r>
              <a:rPr lang="ru-RU" i="1" dirty="0" smtClean="0"/>
              <a:t> </a:t>
            </a:r>
            <a:r>
              <a:rPr lang="ru-RU" i="1" dirty="0" smtClean="0"/>
              <a:t>— злой дух, искуситель и двойник молодца. Этот роковой спутник неизбывен, герою не выйти из его власти, потому что сам он выбрал «злую часть</a:t>
            </a:r>
            <a:r>
              <a:rPr lang="ru-RU" i="1" dirty="0" smtClean="0"/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А. М. Панченко</a:t>
            </a:r>
          </a:p>
          <a:p>
            <a:pPr>
              <a:buNone/>
            </a:pPr>
            <a:r>
              <a:rPr lang="ru-RU" dirty="0" smtClean="0"/>
              <a:t>Молодец полетел сизым голубем,</a:t>
            </a:r>
          </a:p>
          <a:p>
            <a:pPr>
              <a:buNone/>
            </a:pPr>
            <a:r>
              <a:rPr lang="ru-RU" dirty="0" smtClean="0"/>
              <a:t>А Горе за ним серым ястребом.</a:t>
            </a:r>
          </a:p>
          <a:p>
            <a:pPr>
              <a:buNone/>
            </a:pPr>
            <a:r>
              <a:rPr lang="ru-RU" dirty="0" smtClean="0"/>
              <a:t>Молодец пошел в поле серым волком,</a:t>
            </a:r>
          </a:p>
          <a:p>
            <a:pPr>
              <a:buNone/>
            </a:pPr>
            <a:r>
              <a:rPr lang="ru-RU" dirty="0" smtClean="0"/>
              <a:t>Горе за ним </a:t>
            </a:r>
            <a:r>
              <a:rPr lang="ru-RU" dirty="0" err="1" smtClean="0"/>
              <a:t>з</a:t>
            </a:r>
            <a:r>
              <a:rPr lang="ru-RU" dirty="0" smtClean="0"/>
              <a:t> борзыми </a:t>
            </a:r>
            <a:r>
              <a:rPr lang="ru-RU" dirty="0" err="1" smtClean="0"/>
              <a:t>вежлецы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Молодец стал в поле ковыль-трава,</a:t>
            </a:r>
          </a:p>
          <a:p>
            <a:pPr>
              <a:buNone/>
            </a:pPr>
            <a:r>
              <a:rPr lang="ru-RU" dirty="0" smtClean="0"/>
              <a:t>А Горе пришло с косою вострою,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«Повесть о </a:t>
            </a:r>
            <a:r>
              <a:rPr lang="ru-RU" b="1" dirty="0" err="1" smtClean="0"/>
              <a:t>Горе-Злочастии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чем вина главного героя?</a:t>
            </a:r>
            <a:br>
              <a:rPr lang="ru-RU" dirty="0" smtClean="0"/>
            </a:br>
            <a:r>
              <a:rPr lang="ru-RU" dirty="0" smtClean="0"/>
              <a:t>Пока </a:t>
            </a:r>
            <a:r>
              <a:rPr lang="ru-RU" dirty="0" smtClean="0"/>
              <a:t>он был верен невесте, пока помышлял о «рождении человеческом», о «любимых детях», Горе было бессильно. Оно «излукавилось», явилось молодцу во сне в облике архангела Гавриила и уговорило его бросить невесту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Произошло падение </a:t>
            </a:r>
            <a:r>
              <a:rPr lang="ru-RU" dirty="0" smtClean="0"/>
              <a:t>героя. Он получил индивидуальную судьбу, потому что отверг судьбу родовую. Он </a:t>
            </a:r>
            <a:r>
              <a:rPr lang="ru-RU" dirty="0" smtClean="0"/>
              <a:t>становится изгоем, </a:t>
            </a:r>
            <a:r>
              <a:rPr lang="ru-RU" dirty="0" smtClean="0"/>
              <a:t>«</a:t>
            </a:r>
            <a:r>
              <a:rPr lang="ru-RU" dirty="0" smtClean="0"/>
              <a:t>гулящим человеком», </a:t>
            </a:r>
            <a:r>
              <a:rPr lang="ru-RU" dirty="0" smtClean="0"/>
              <a:t>для </a:t>
            </a:r>
            <a:r>
              <a:rPr lang="ru-RU" dirty="0" smtClean="0"/>
              <a:t>которого </a:t>
            </a:r>
            <a:r>
              <a:rPr lang="ru-RU" dirty="0" smtClean="0"/>
              <a:t>корчма — дом родной, а пьянство — единственная радость. Эта философия гуляк изложена в одном из монологов </a:t>
            </a:r>
            <a:r>
              <a:rPr lang="ru-RU" dirty="0" err="1" smtClean="0"/>
              <a:t>Горя-Злочастия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«Философия» «гулящих людей»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1219200"/>
            <a:ext cx="6995120" cy="4937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Али тебе, молодец, неведома</a:t>
            </a:r>
          </a:p>
          <a:p>
            <a:pPr>
              <a:buNone/>
            </a:pPr>
            <a:r>
              <a:rPr lang="ru-RU" dirty="0" smtClean="0"/>
              <a:t>Нагота и </a:t>
            </a:r>
            <a:r>
              <a:rPr lang="ru-RU" dirty="0" err="1" smtClean="0"/>
              <a:t>босота</a:t>
            </a:r>
            <a:r>
              <a:rPr lang="ru-RU" dirty="0" smtClean="0"/>
              <a:t> безмерная,</a:t>
            </a:r>
          </a:p>
          <a:p>
            <a:pPr>
              <a:buNone/>
            </a:pPr>
            <a:r>
              <a:rPr lang="ru-RU" dirty="0" err="1" smtClean="0"/>
              <a:t>Легота-беспроторица</a:t>
            </a:r>
            <a:r>
              <a:rPr lang="ru-RU" dirty="0" smtClean="0"/>
              <a:t> великая?</a:t>
            </a:r>
          </a:p>
          <a:p>
            <a:pPr>
              <a:buNone/>
            </a:pPr>
            <a:r>
              <a:rPr lang="ru-RU" dirty="0" smtClean="0"/>
              <a:t>На себя что купить — то </a:t>
            </a:r>
            <a:r>
              <a:rPr lang="ru-RU" dirty="0" err="1" smtClean="0"/>
              <a:t>проторится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А ты, удал молодец, и так живешь!</a:t>
            </a:r>
          </a:p>
          <a:p>
            <a:pPr>
              <a:buNone/>
            </a:pPr>
            <a:r>
              <a:rPr lang="ru-RU" dirty="0" smtClean="0"/>
              <a:t>Да не бьют, не мучат </a:t>
            </a:r>
            <a:r>
              <a:rPr lang="ru-RU" dirty="0" err="1" smtClean="0"/>
              <a:t>нагих-босых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И из раю </a:t>
            </a:r>
            <a:r>
              <a:rPr lang="ru-RU" dirty="0" err="1" smtClean="0"/>
              <a:t>нагих-босых</a:t>
            </a:r>
            <a:r>
              <a:rPr lang="ru-RU" dirty="0" smtClean="0"/>
              <a:t> не выгонят,</a:t>
            </a:r>
          </a:p>
          <a:p>
            <a:pPr>
              <a:buNone/>
            </a:pPr>
            <a:r>
              <a:rPr lang="ru-RU" dirty="0" smtClean="0"/>
              <a:t>А с </a:t>
            </a:r>
            <a:r>
              <a:rPr lang="ru-RU" dirty="0" err="1" smtClean="0"/>
              <a:t>тово</a:t>
            </a:r>
            <a:r>
              <a:rPr lang="ru-RU" dirty="0" smtClean="0"/>
              <a:t> свету </a:t>
            </a:r>
            <a:r>
              <a:rPr lang="ru-RU" dirty="0" err="1" smtClean="0"/>
              <a:t>сюды</a:t>
            </a:r>
            <a:r>
              <a:rPr lang="ru-RU" dirty="0" smtClean="0"/>
              <a:t> не </a:t>
            </a:r>
            <a:r>
              <a:rPr lang="ru-RU" dirty="0" err="1" smtClean="0"/>
              <a:t>вытепут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Да никто к нему не привяжется, —</a:t>
            </a:r>
          </a:p>
          <a:p>
            <a:pPr>
              <a:buNone/>
            </a:pPr>
            <a:r>
              <a:rPr lang="ru-RU" dirty="0" smtClean="0"/>
              <a:t>А </a:t>
            </a:r>
            <a:r>
              <a:rPr lang="ru-RU" dirty="0" err="1" smtClean="0"/>
              <a:t>нагому-босому</a:t>
            </a:r>
            <a:r>
              <a:rPr lang="ru-RU" dirty="0" smtClean="0"/>
              <a:t> </a:t>
            </a:r>
            <a:r>
              <a:rPr lang="ru-RU" dirty="0" err="1" smtClean="0"/>
              <a:t>шумить</a:t>
            </a:r>
            <a:r>
              <a:rPr lang="ru-RU" dirty="0" smtClean="0"/>
              <a:t> </a:t>
            </a:r>
            <a:r>
              <a:rPr lang="ru-RU" dirty="0" err="1" smtClean="0"/>
              <a:t>розбой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 </a:t>
            </a:r>
            <a:r>
              <a:rPr lang="ru-RU" dirty="0" smtClean="0"/>
              <a:t>«Повести о </a:t>
            </a:r>
            <a:r>
              <a:rPr lang="ru-RU" dirty="0" err="1" smtClean="0"/>
              <a:t>Горе-Злочастии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финале повести герой затворяется в </a:t>
            </a:r>
            <a:r>
              <a:rPr lang="ru-RU" dirty="0" smtClean="0"/>
              <a:t>монастыре, </a:t>
            </a:r>
            <a:r>
              <a:rPr lang="ru-RU" dirty="0" smtClean="0"/>
              <a:t>«а Горе у святых ворот </a:t>
            </a:r>
            <a:r>
              <a:rPr lang="ru-RU" dirty="0" err="1" smtClean="0"/>
              <a:t>оставается</a:t>
            </a:r>
            <a:r>
              <a:rPr lang="ru-RU" dirty="0" smtClean="0"/>
              <a:t>,  к </a:t>
            </a:r>
            <a:r>
              <a:rPr lang="ru-RU" dirty="0" err="1" smtClean="0"/>
              <a:t>Молотцу</a:t>
            </a:r>
            <a:r>
              <a:rPr lang="ru-RU" dirty="0" smtClean="0"/>
              <a:t> впредь не </a:t>
            </a:r>
            <a:r>
              <a:rPr lang="ru-RU" dirty="0" err="1" smtClean="0"/>
              <a:t>привяжетца</a:t>
            </a:r>
            <a:r>
              <a:rPr lang="ru-RU" dirty="0" smtClean="0"/>
              <a:t>!»</a:t>
            </a:r>
            <a:endParaRPr lang="en-US" dirty="0" smtClean="0"/>
          </a:p>
          <a:p>
            <a:r>
              <a:rPr lang="ru-RU" dirty="0" smtClean="0"/>
              <a:t>Автор </a:t>
            </a:r>
            <a:r>
              <a:rPr lang="ru-RU" dirty="0" smtClean="0"/>
              <a:t>считает, что человек достоин сочувствия просто потому, что он человек, пусть падший и погрязший в грехе. Такова гуманистическая концепция «Повести о </a:t>
            </a:r>
            <a:r>
              <a:rPr lang="ru-RU" dirty="0" err="1" smtClean="0"/>
              <a:t>Горе-Злочастии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«История семи мудрецов»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Впервой </a:t>
            </a:r>
            <a:r>
              <a:rPr lang="ru-RU" dirty="0" smtClean="0"/>
              <a:t>половине XVII столетия русские читатели могли познакомиться с «Историей семи мудрецов» в переводе с польского, возможно через промежуточную белорусскую </a:t>
            </a:r>
            <a:r>
              <a:rPr lang="ru-RU" dirty="0" smtClean="0"/>
              <a:t>версию. </a:t>
            </a:r>
          </a:p>
          <a:p>
            <a:r>
              <a:rPr lang="ru-RU" dirty="0" smtClean="0"/>
              <a:t>«История» имеет древний </a:t>
            </a:r>
            <a:r>
              <a:rPr lang="ru-RU" dirty="0" smtClean="0"/>
              <a:t>индийский </a:t>
            </a:r>
            <a:r>
              <a:rPr lang="ru-RU" dirty="0" smtClean="0"/>
              <a:t>источник — </a:t>
            </a:r>
            <a:r>
              <a:rPr lang="ru-RU" dirty="0" smtClean="0"/>
              <a:t>это собрание новелл, объединенных «обрамляющим сюжетом</a:t>
            </a:r>
            <a:r>
              <a:rPr lang="ru-RU" dirty="0" smtClean="0"/>
              <a:t>» об искушении принца, оболганного </a:t>
            </a:r>
            <a:r>
              <a:rPr lang="ru-RU" dirty="0" err="1" smtClean="0"/>
              <a:t>мачихой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«Фацеции»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Сборник новелл, </a:t>
            </a:r>
            <a:r>
              <a:rPr lang="ru-RU" dirty="0" smtClean="0"/>
              <a:t>состоящий из нескольких десятков отдельных текстов </a:t>
            </a:r>
            <a:r>
              <a:rPr lang="ru-RU" dirty="0" smtClean="0"/>
              <a:t>был </a:t>
            </a:r>
            <a:r>
              <a:rPr lang="ru-RU" dirty="0" smtClean="0"/>
              <a:t>переведен с польского в 1680 г. </a:t>
            </a:r>
            <a:r>
              <a:rPr lang="ru-RU" dirty="0" smtClean="0"/>
              <a:t>В сборнике объединены </a:t>
            </a:r>
            <a:r>
              <a:rPr lang="ru-RU" dirty="0" smtClean="0"/>
              <a:t>и произведения классиков европейской </a:t>
            </a:r>
            <a:r>
              <a:rPr lang="ru-RU" dirty="0" err="1" smtClean="0"/>
              <a:t>новеллистики</a:t>
            </a:r>
            <a:r>
              <a:rPr lang="ru-RU" dirty="0" smtClean="0"/>
              <a:t>, начиная с Боккаччо, и «малые жанры» комической литературы </a:t>
            </a:r>
            <a:r>
              <a:rPr lang="ru-RU" b="1" dirty="0" smtClean="0"/>
              <a:t>(их принято называть «простыми формами»</a:t>
            </a:r>
            <a:r>
              <a:rPr lang="ru-RU" dirty="0" smtClean="0"/>
              <a:t>): шутка, меткое словцо, анекдот. </a:t>
            </a:r>
            <a:endParaRPr lang="ru-RU" dirty="0" smtClean="0"/>
          </a:p>
          <a:p>
            <a:r>
              <a:rPr lang="ru-RU" dirty="0" smtClean="0"/>
              <a:t>Латинское </a:t>
            </a:r>
            <a:r>
              <a:rPr lang="ru-RU" dirty="0" smtClean="0"/>
              <a:t>слово </a:t>
            </a:r>
            <a:r>
              <a:rPr lang="ru-RU" dirty="0" err="1" smtClean="0"/>
              <a:t>facetia</a:t>
            </a:r>
            <a:r>
              <a:rPr lang="ru-RU" dirty="0" smtClean="0"/>
              <a:t> вошло во многие европейские языки со значением </a:t>
            </a:r>
            <a:r>
              <a:rPr lang="ru-RU" b="1" dirty="0" smtClean="0"/>
              <a:t>«острота, насмешка». </a:t>
            </a:r>
            <a:r>
              <a:rPr lang="ru-RU" dirty="0" smtClean="0"/>
              <a:t>В России это слово переводили как </a:t>
            </a:r>
            <a:r>
              <a:rPr lang="ru-RU" b="1" dirty="0" smtClean="0"/>
              <a:t>«</a:t>
            </a:r>
            <a:r>
              <a:rPr lang="ru-RU" b="1" dirty="0" err="1" smtClean="0"/>
              <a:t>утешка</a:t>
            </a:r>
            <a:r>
              <a:rPr lang="ru-RU" b="1" dirty="0" smtClean="0"/>
              <a:t>», «</a:t>
            </a:r>
            <a:r>
              <a:rPr lang="ru-RU" b="1" dirty="0" err="1" smtClean="0"/>
              <a:t>утехословие</a:t>
            </a:r>
            <a:r>
              <a:rPr lang="ru-RU" b="1" dirty="0" smtClean="0"/>
              <a:t>», «смехотворная издевка</a:t>
            </a:r>
            <a:r>
              <a:rPr lang="ru-RU" b="1" dirty="0" smtClean="0"/>
              <a:t>».</a:t>
            </a:r>
          </a:p>
          <a:p>
            <a:r>
              <a:rPr lang="ru-RU" dirty="0" smtClean="0"/>
              <a:t>«</a:t>
            </a:r>
            <a:r>
              <a:rPr lang="ru-RU" dirty="0" smtClean="0"/>
              <a:t>Фацеции» были не «душеполезным», а веселым, занимательным, забавным чтением.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990600"/>
          </a:xfrm>
        </p:spPr>
        <p:txBody>
          <a:bodyPr/>
          <a:lstStyle/>
          <a:p>
            <a:r>
              <a:rPr lang="ru-RU" b="1" dirty="0" smtClean="0"/>
              <a:t>«Повесть о Шемякином суде»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29600" cy="3816424"/>
          </a:xfrm>
        </p:spPr>
        <p:txBody>
          <a:bodyPr/>
          <a:lstStyle/>
          <a:p>
            <a:r>
              <a:rPr lang="ru-RU" dirty="0" smtClean="0"/>
              <a:t>Одна из самых популярных новелл XVII в. — «Повесть о Шемякином суде», название которой стало народной поговоркой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Повесть имеет </a:t>
            </a:r>
            <a:r>
              <a:rPr lang="ru-RU" dirty="0" err="1" smtClean="0"/>
              <a:t>двухчастную</a:t>
            </a:r>
            <a:r>
              <a:rPr lang="ru-RU" dirty="0" smtClean="0"/>
              <a:t> структуру:</a:t>
            </a:r>
            <a:br>
              <a:rPr lang="ru-RU" dirty="0" smtClean="0"/>
            </a:br>
            <a:r>
              <a:rPr lang="ru-RU" dirty="0" smtClean="0"/>
              <a:t>1) три рассказа о незадачливом бедном крестьянине;</a:t>
            </a:r>
            <a:br>
              <a:rPr lang="ru-RU" dirty="0" smtClean="0"/>
            </a:br>
            <a:r>
              <a:rPr lang="ru-RU" dirty="0" smtClean="0"/>
              <a:t>2) «обрамление», три приговора корыстолюбивого судьи </a:t>
            </a:r>
            <a:r>
              <a:rPr lang="ru-RU" dirty="0" err="1" smtClean="0"/>
              <a:t>Шемяки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Приговоры </a:t>
            </a:r>
            <a:r>
              <a:rPr lang="ru-RU" dirty="0" err="1" smtClean="0"/>
              <a:t>Шемяки</a:t>
            </a:r>
            <a:r>
              <a:rPr lang="ru-RU" dirty="0" smtClean="0"/>
              <a:t> — </a:t>
            </a:r>
            <a:r>
              <a:rPr lang="ru-RU" dirty="0" smtClean="0"/>
              <a:t>словно бы </a:t>
            </a:r>
            <a:r>
              <a:rPr lang="ru-RU" dirty="0" smtClean="0"/>
              <a:t>зеркальное отражение приключений бедняка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«Уложению» (своду законов) 1649 г. возмездие также было зеркальным отражением преступления. За убийство казнили смертью, за поджог сжигали, за чеканку фальшивой монеты заливали горло расплавленным свинцом. Получалось, что суд </a:t>
            </a:r>
            <a:r>
              <a:rPr lang="ru-RU" dirty="0" err="1"/>
              <a:t>Шемяки</a:t>
            </a:r>
            <a:r>
              <a:rPr lang="ru-RU" dirty="0"/>
              <a:t> — прямая пародия на древнерусское судопроизводство.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«Повесть о Шемякином суде»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Впольской</a:t>
            </a:r>
            <a:r>
              <a:rPr lang="ru-RU" dirty="0" smtClean="0"/>
              <a:t> </a:t>
            </a:r>
            <a:r>
              <a:rPr lang="ru-RU" dirty="0" smtClean="0"/>
              <a:t>литературе аналогичный сюжет разработал знаменитый писатель XVI в. </a:t>
            </a:r>
            <a:r>
              <a:rPr lang="ru-RU" dirty="0" err="1" smtClean="0"/>
              <a:t>Миколай</a:t>
            </a:r>
            <a:r>
              <a:rPr lang="ru-RU" dirty="0" smtClean="0"/>
              <a:t> Рей, которого называют «отцом польской литературы».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некоторых списках русской «Повести о Шемякине суде» указано, что повесть «выписана из польских книг».</a:t>
            </a:r>
          </a:p>
          <a:p>
            <a:r>
              <a:rPr lang="ru-RU" dirty="0" smtClean="0"/>
              <a:t>Однако </a:t>
            </a:r>
            <a:r>
              <a:rPr lang="ru-RU" dirty="0" smtClean="0"/>
              <a:t>прямых </a:t>
            </a:r>
            <a:r>
              <a:rPr lang="ru-RU" dirty="0" smtClean="0"/>
              <a:t>источников </a:t>
            </a:r>
            <a:r>
              <a:rPr lang="ru-RU" dirty="0" smtClean="0"/>
              <a:t>русской новеллы не найдено, следовательно, </a:t>
            </a:r>
            <a:r>
              <a:rPr lang="ru-RU" dirty="0" smtClean="0"/>
              <a:t>можно говорить об общем сходстве, о сюжетных аналогиях, а не о прямой текстуальной зависимости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«Простые формы»: шутки, острословие, анекдоты, из которых вырастают новеллы, — не могут считаться собственностью одного </a:t>
            </a:r>
            <a:r>
              <a:rPr lang="ru-RU" dirty="0" smtClean="0"/>
              <a:t>народа.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s6.livemaster.ru/storage/d4/1a/ccf8a45caaff451a980b89faa8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403375" cy="6309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63720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Шемякин суд. Лубочная книга. Гравюра на меди. Раскраска. Середина </a:t>
            </a:r>
            <a:r>
              <a:rPr lang="en-US" b="1" dirty="0" smtClean="0"/>
              <a:t>XVIII </a:t>
            </a:r>
            <a:r>
              <a:rPr lang="ru-RU" b="1" dirty="0" smtClean="0"/>
              <a:t>в.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«Повесть </a:t>
            </a:r>
            <a:r>
              <a:rPr lang="ru-RU" b="1" dirty="0" smtClean="0"/>
              <a:t>о Ерше </a:t>
            </a:r>
            <a:r>
              <a:rPr lang="ru-RU" b="1" dirty="0" err="1" smtClean="0"/>
              <a:t>Ершовиче</a:t>
            </a:r>
            <a:r>
              <a:rPr lang="ru-RU" b="1" dirty="0" smtClean="0"/>
              <a:t> сыне </a:t>
            </a:r>
            <a:r>
              <a:rPr lang="ru-RU" b="1" dirty="0" err="1" smtClean="0"/>
              <a:t>Щетинникове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Повесть о Ерше </a:t>
            </a:r>
            <a:r>
              <a:rPr lang="ru-RU" dirty="0" err="1" smtClean="0"/>
              <a:t>Ершовиче</a:t>
            </a:r>
            <a:r>
              <a:rPr lang="ru-RU" dirty="0" smtClean="0"/>
              <a:t>» возникла </a:t>
            </a:r>
            <a:r>
              <a:rPr lang="ru-RU" dirty="0" smtClean="0"/>
              <a:t>в первые десятилетия XVII в. (в первой редакции повести действие отнесено к 1596 г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Повесть имеет представляет собой сатиру на поместную систему, становление которой приходится на вторую половину </a:t>
            </a:r>
            <a:r>
              <a:rPr lang="ru-RU" dirty="0" smtClean="0"/>
              <a:t>XVI </a:t>
            </a:r>
            <a:r>
              <a:rPr lang="ru-RU" dirty="0" smtClean="0"/>
              <a:t>– </a:t>
            </a:r>
            <a:r>
              <a:rPr lang="en-US" dirty="0" smtClean="0"/>
              <a:t>XVII </a:t>
            </a:r>
            <a:r>
              <a:rPr lang="ru-RU" dirty="0" smtClean="0"/>
              <a:t>в</a:t>
            </a:r>
            <a:r>
              <a:rPr lang="ru-RU" dirty="0" smtClean="0"/>
              <a:t>в</a:t>
            </a:r>
            <a:r>
              <a:rPr lang="ru-RU" dirty="0" smtClean="0"/>
              <a:t>., тогда насилие </a:t>
            </a:r>
            <a:r>
              <a:rPr lang="ru-RU" dirty="0" smtClean="0"/>
              <a:t>землевладельцев над крестьянами стали нормой. </a:t>
            </a:r>
            <a:endParaRPr lang="ru-RU" dirty="0" smtClean="0"/>
          </a:p>
          <a:p>
            <a:r>
              <a:rPr lang="ru-RU" dirty="0" smtClean="0"/>
              <a:t>В повести аллегорически изображена </a:t>
            </a:r>
            <a:r>
              <a:rPr lang="ru-RU" dirty="0" smtClean="0"/>
              <a:t>ситуация, когда «сын боярский» обманом и насилием отнимает у крестьян </a:t>
            </a:r>
            <a:r>
              <a:rPr lang="ru-RU" dirty="0" smtClean="0"/>
              <a:t>землю.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 smtClean="0"/>
              <a:t>Повесть о Савве </a:t>
            </a:r>
            <a:r>
              <a:rPr lang="ru-RU" sz="3600" dirty="0" err="1" smtClean="0"/>
              <a:t>Грудцыне</a:t>
            </a:r>
            <a:r>
              <a:rPr lang="ru-RU" sz="3600" dirty="0" smtClean="0"/>
              <a:t>» </a:t>
            </a:r>
          </a:p>
          <a:p>
            <a:r>
              <a:rPr lang="ru-RU" sz="3600" dirty="0" smtClean="0"/>
              <a:t>«Повесть </a:t>
            </a:r>
            <a:r>
              <a:rPr lang="ru-RU" sz="3600" dirty="0" smtClean="0"/>
              <a:t>о </a:t>
            </a:r>
            <a:r>
              <a:rPr lang="ru-RU" sz="3600" dirty="0" err="1" smtClean="0"/>
              <a:t>Горе-Злочастии</a:t>
            </a:r>
            <a:r>
              <a:rPr lang="ru-RU" sz="3600" dirty="0" smtClean="0"/>
              <a:t>»</a:t>
            </a:r>
            <a:endParaRPr lang="ru-RU" sz="3600" dirty="0" smtClean="0"/>
          </a:p>
          <a:p>
            <a:r>
              <a:rPr lang="ru-RU" sz="3600" dirty="0" smtClean="0"/>
              <a:t>Переводная и оригинальная </a:t>
            </a:r>
            <a:r>
              <a:rPr lang="ru-RU" sz="3600" dirty="0" err="1" smtClean="0"/>
              <a:t>новеллистика</a:t>
            </a:r>
            <a:r>
              <a:rPr lang="ru-RU" sz="3600" dirty="0" smtClean="0"/>
              <a:t>, «Фацеции»</a:t>
            </a:r>
            <a:endParaRPr lang="ru-RU" sz="3600" dirty="0" smtClean="0"/>
          </a:p>
          <a:p>
            <a:r>
              <a:rPr lang="ru-RU" sz="3600" dirty="0" smtClean="0"/>
              <a:t>«Повесть о Шемякином суде</a:t>
            </a:r>
            <a:r>
              <a:rPr lang="ru-RU" sz="3600" dirty="0" smtClean="0"/>
              <a:t>»</a:t>
            </a:r>
            <a:endParaRPr lang="ru-RU" sz="3600" dirty="0" smtClean="0"/>
          </a:p>
          <a:p>
            <a:r>
              <a:rPr lang="ru-RU" sz="3600" dirty="0" smtClean="0"/>
              <a:t>«Повесть о Фроле </a:t>
            </a:r>
            <a:r>
              <a:rPr lang="ru-RU" sz="3600" dirty="0" err="1" smtClean="0"/>
              <a:t>Скобееве</a:t>
            </a:r>
            <a:r>
              <a:rPr lang="ru-RU" sz="3600" dirty="0" smtClean="0"/>
              <a:t>»</a:t>
            </a:r>
            <a:endParaRPr lang="ru-RU" sz="3600" dirty="0" smtClean="0"/>
          </a:p>
          <a:p>
            <a:r>
              <a:rPr lang="ru-RU" sz="3600" dirty="0" smtClean="0"/>
              <a:t>«Повесть </a:t>
            </a:r>
            <a:r>
              <a:rPr lang="ru-RU" sz="3600" dirty="0" smtClean="0"/>
              <a:t>о Ерше </a:t>
            </a:r>
            <a:r>
              <a:rPr lang="ru-RU" sz="3600" dirty="0" err="1" smtClean="0"/>
              <a:t>Ершовиче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Творчество </a:t>
            </a:r>
            <a:r>
              <a:rPr lang="ru-RU" sz="3600" dirty="0" smtClean="0"/>
              <a:t>протопопа </a:t>
            </a:r>
            <a:r>
              <a:rPr lang="ru-RU" sz="3600" dirty="0" smtClean="0"/>
              <a:t>Аввакума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s238.biblioclub.ru/services/fks.php?fks_action=get_file&amp;fks_flag=2&amp;fks_id=Lit_encik_img_LitEncyk_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897076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1072" y="6167045"/>
            <a:ext cx="78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Повесть о Ерше </a:t>
            </a:r>
            <a:r>
              <a:rPr lang="ru-RU" b="1" dirty="0" err="1" smtClean="0"/>
              <a:t>Ершовиче</a:t>
            </a:r>
            <a:r>
              <a:rPr lang="ru-RU" b="1" dirty="0" smtClean="0"/>
              <a:t> сыне </a:t>
            </a:r>
            <a:r>
              <a:rPr lang="ru-RU" b="1" dirty="0" err="1" smtClean="0"/>
              <a:t>Щетинникове</a:t>
            </a:r>
            <a:r>
              <a:rPr lang="ru-RU" b="1" dirty="0" smtClean="0"/>
              <a:t>.  Лубочная книга. Гравюра на меди. Раскраска. Середина </a:t>
            </a:r>
            <a:r>
              <a:rPr lang="en-US" b="1" dirty="0" smtClean="0"/>
              <a:t>XVIII </a:t>
            </a:r>
            <a:r>
              <a:rPr lang="ru-RU" b="1" dirty="0" smtClean="0"/>
              <a:t>в.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0600"/>
          </a:xfrm>
        </p:spPr>
        <p:txBody>
          <a:bodyPr/>
          <a:lstStyle/>
          <a:p>
            <a:r>
              <a:rPr lang="ru-RU" b="1" dirty="0" smtClean="0"/>
              <a:t>Творчество протопопа Аввакума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Авва́кум</a:t>
            </a:r>
            <a:r>
              <a:rPr lang="ru-RU" dirty="0"/>
              <a:t> </a:t>
            </a:r>
            <a:r>
              <a:rPr lang="ru-RU" dirty="0" err="1"/>
              <a:t>Петро́в</a:t>
            </a:r>
            <a:r>
              <a:rPr lang="ru-RU" dirty="0"/>
              <a:t> или </a:t>
            </a:r>
            <a:r>
              <a:rPr lang="ru-RU" b="1" dirty="0" err="1"/>
              <a:t>Аввакýм</a:t>
            </a:r>
            <a:r>
              <a:rPr lang="ru-RU" dirty="0"/>
              <a:t> </a:t>
            </a:r>
            <a:r>
              <a:rPr lang="ru-RU" dirty="0" err="1"/>
              <a:t>Петро́вич</a:t>
            </a:r>
            <a:r>
              <a:rPr lang="ru-RU" dirty="0"/>
              <a:t> (25 ноября (5 декабря) 1620, </a:t>
            </a:r>
            <a:r>
              <a:rPr lang="ru-RU" dirty="0" err="1"/>
              <a:t>Григорово</a:t>
            </a:r>
            <a:r>
              <a:rPr lang="ru-RU" dirty="0"/>
              <a:t>, Нижегородский уезд — 14 (24) апреля 1682, </a:t>
            </a:r>
            <a:r>
              <a:rPr lang="ru-RU" dirty="0" err="1"/>
              <a:t>Пустозерск</a:t>
            </a:r>
            <a:r>
              <a:rPr lang="ru-RU" dirty="0"/>
              <a:t>)</a:t>
            </a:r>
          </a:p>
        </p:txBody>
      </p:sp>
      <p:pic>
        <p:nvPicPr>
          <p:cNvPr id="29698" name="Picture 2" descr="ÐÑÐ¾ÑÐ¾Ð¿Ð¾Ð¿ ÐÐ²Ð²Ð°ÐºÑÐ¼ Ð½Ð° Ð¸ÐºÐ¾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11896"/>
            <a:ext cx="3888432" cy="5184576"/>
          </a:xfrm>
          <a:prstGeom prst="rect">
            <a:avLst/>
          </a:prstGeom>
          <a:noFill/>
        </p:spPr>
      </p:pic>
      <p:pic>
        <p:nvPicPr>
          <p:cNvPr id="29700" name="Picture 4" descr="zyXfpPG0g9Pi3IBNicPLGt66WKRlz4tMvRcjDmO75xI7w0sjalo9bZkvPviKqaAn.jpg (698Ã83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5"/>
            <a:ext cx="3533886" cy="4202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Сочинения протопопа Аввакума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«Книга бесед» (1669-1675</a:t>
            </a:r>
            <a:r>
              <a:rPr lang="ru-RU" dirty="0" smtClean="0"/>
              <a:t>) </a:t>
            </a:r>
            <a:r>
              <a:rPr lang="ru-RU" dirty="0" smtClean="0"/>
              <a:t>— </a:t>
            </a:r>
            <a:r>
              <a:rPr lang="ru-RU" dirty="0" smtClean="0"/>
              <a:t>включает 10 </a:t>
            </a:r>
            <a:r>
              <a:rPr lang="ru-RU" dirty="0" smtClean="0"/>
              <a:t>рассуждений на различные </a:t>
            </a:r>
            <a:r>
              <a:rPr lang="ru-RU" dirty="0" err="1" smtClean="0"/>
              <a:t>вероучительные</a:t>
            </a:r>
            <a:r>
              <a:rPr lang="ru-RU" dirty="0" smtClean="0"/>
              <a:t> </a:t>
            </a:r>
            <a:r>
              <a:rPr lang="ru-RU" dirty="0" smtClean="0"/>
              <a:t>темы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«</a:t>
            </a:r>
            <a:r>
              <a:rPr lang="ru-RU" b="1" dirty="0" smtClean="0"/>
              <a:t>Книга толкований» (1673-1676) </a:t>
            </a:r>
            <a:r>
              <a:rPr lang="ru-RU" dirty="0" smtClean="0"/>
              <a:t>— </a:t>
            </a:r>
            <a:r>
              <a:rPr lang="ru-RU" dirty="0" smtClean="0"/>
              <a:t> </a:t>
            </a:r>
            <a:r>
              <a:rPr lang="ru-RU" dirty="0" smtClean="0"/>
              <a:t>включает толкования Аввакума на псалмы и другие библейские </a:t>
            </a:r>
            <a:r>
              <a:rPr lang="ru-RU" dirty="0" smtClean="0"/>
              <a:t>тексты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Книга обличений, или Евангелие вечное» (1679)</a:t>
            </a:r>
            <a:r>
              <a:rPr lang="ru-RU" dirty="0" smtClean="0"/>
              <a:t>, содержащая богословскую полемику Аввакума с его «соузником» дьяконом Федором. 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Житие» (1672</a:t>
            </a:r>
            <a:r>
              <a:rPr lang="ru-RU" b="1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/>
          <a:lstStyle/>
          <a:p>
            <a:r>
              <a:rPr lang="ru-RU" b="1" dirty="0" smtClean="0"/>
              <a:t>«Повесть о Савве </a:t>
            </a:r>
            <a:r>
              <a:rPr lang="ru-RU" b="1" dirty="0" err="1" smtClean="0"/>
              <a:t>Грудцыне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435280" cy="5544616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Повесть написана в 60-х </a:t>
            </a:r>
            <a:r>
              <a:rPr lang="ru-RU" b="1" dirty="0" err="1" smtClean="0"/>
              <a:t>гг</a:t>
            </a:r>
            <a:r>
              <a:rPr lang="ru-RU" b="1" dirty="0" smtClean="0"/>
              <a:t> </a:t>
            </a:r>
            <a:r>
              <a:rPr lang="en-US" b="1" dirty="0" smtClean="0"/>
              <a:t>XVII </a:t>
            </a:r>
            <a:r>
              <a:rPr lang="ru-RU" b="1" dirty="0" smtClean="0"/>
              <a:t>в.</a:t>
            </a:r>
            <a:endParaRPr lang="en-US" b="1" dirty="0" smtClean="0"/>
          </a:p>
          <a:p>
            <a:r>
              <a:rPr lang="ru-RU" dirty="0" smtClean="0"/>
              <a:t>Безымянный </a:t>
            </a:r>
            <a:r>
              <a:rPr lang="ru-RU" dirty="0" smtClean="0"/>
              <a:t>автор повести </a:t>
            </a:r>
            <a:r>
              <a:rPr lang="ru-RU" dirty="0" smtClean="0"/>
              <a:t>о </a:t>
            </a:r>
            <a:r>
              <a:rPr lang="ru-RU" dirty="0" smtClean="0"/>
              <a:t>частной жизни русского человека, купеческого сына Саввы </a:t>
            </a:r>
            <a:r>
              <a:rPr lang="ru-RU" dirty="0" err="1" smtClean="0"/>
              <a:t>Грудцына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Повесть </a:t>
            </a:r>
            <a:r>
              <a:rPr lang="ru-RU" dirty="0" smtClean="0"/>
              <a:t>разрабатывает на русском материале </a:t>
            </a:r>
            <a:r>
              <a:rPr lang="ru-RU" dirty="0" err="1" smtClean="0"/>
              <a:t>фаустовскую</a:t>
            </a:r>
            <a:r>
              <a:rPr lang="ru-RU" dirty="0" smtClean="0"/>
              <a:t> тему, тему продажи души дьяволу за мирские блага и </a:t>
            </a:r>
            <a:r>
              <a:rPr lang="ru-RU" dirty="0" smtClean="0"/>
              <a:t>наслаждения.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Литературные и фольклорные источники «Повести о Савве </a:t>
            </a:r>
            <a:r>
              <a:rPr lang="ru-RU" dirty="0" err="1" smtClean="0"/>
              <a:t>Грудцыне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12968" cy="511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«Повести о Савве </a:t>
            </a:r>
            <a:r>
              <a:rPr lang="ru-RU" sz="2000" dirty="0" err="1" smtClean="0"/>
              <a:t>Грудцыне</a:t>
            </a:r>
            <a:r>
              <a:rPr lang="ru-RU" sz="2000" dirty="0" smtClean="0"/>
              <a:t>» использована сюжетная схема «чуда», </a:t>
            </a:r>
            <a:r>
              <a:rPr lang="ru-RU" sz="2000" b="1" dirty="0" smtClean="0"/>
              <a:t>религиозной легенды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В легендах, как правило, три сюжетных узла:  </a:t>
            </a:r>
            <a:br>
              <a:rPr lang="ru-RU" sz="2000" dirty="0" smtClean="0"/>
            </a:br>
            <a:r>
              <a:rPr lang="ru-RU" sz="2000" dirty="0" smtClean="0"/>
              <a:t>1) начинаются повествование с прегрешения, несчастья или болезни героя, </a:t>
            </a:r>
            <a:br>
              <a:rPr lang="ru-RU" sz="2000" dirty="0" smtClean="0"/>
            </a:br>
            <a:r>
              <a:rPr lang="ru-RU" sz="2000" dirty="0" smtClean="0"/>
              <a:t>2) затем следует покаяние, молитва, обращение к Богу, Богоматери, святым за помощью, </a:t>
            </a:r>
            <a:br>
              <a:rPr lang="ru-RU" sz="2000" dirty="0" smtClean="0"/>
            </a:br>
            <a:r>
              <a:rPr lang="ru-RU" sz="2000" dirty="0" smtClean="0"/>
              <a:t>3) отпущение греха, исцеление, спасение.</a:t>
            </a:r>
            <a:endParaRPr lang="ru-RU" sz="2000" b="1" dirty="0" smtClean="0"/>
          </a:p>
          <a:p>
            <a:r>
              <a:rPr lang="ru-RU" sz="2000" b="1" dirty="0" smtClean="0"/>
              <a:t>Волшебная </a:t>
            </a:r>
            <a:r>
              <a:rPr lang="ru-RU" sz="2000" b="1" dirty="0" smtClean="0"/>
              <a:t>сказка</a:t>
            </a:r>
            <a:r>
              <a:rPr lang="ru-RU" sz="2000" dirty="0" smtClean="0"/>
              <a:t> 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1) сцены</a:t>
            </a:r>
            <a:r>
              <a:rPr lang="ru-RU" sz="2000" dirty="0" smtClean="0"/>
              <a:t>, в которых бес выступает как волшебный помощник, «даруя» Савве «премудрость» в военном деле, снабжая его деньгами и т. п. 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2) к </a:t>
            </a:r>
            <a:r>
              <a:rPr lang="ru-RU" sz="2000" dirty="0" smtClean="0"/>
              <a:t>сказке восходят поединки Саввы с тремя вражескими богатырями под Смоленском (троичная символика </a:t>
            </a:r>
            <a:r>
              <a:rPr lang="ru-RU" sz="2000" dirty="0" smtClean="0"/>
              <a:t>имеет фольклорное происхождение), </a:t>
            </a:r>
            <a:br>
              <a:rPr lang="ru-RU" sz="2000" dirty="0" smtClean="0"/>
            </a:br>
            <a:r>
              <a:rPr lang="ru-RU" sz="2000" dirty="0" smtClean="0"/>
              <a:t>3) «Царская </a:t>
            </a:r>
            <a:r>
              <a:rPr lang="ru-RU" sz="2000" dirty="0" smtClean="0"/>
              <a:t>тема</a:t>
            </a:r>
            <a:r>
              <a:rPr lang="ru-RU" sz="2000" dirty="0" smtClean="0"/>
              <a:t>»: царь </a:t>
            </a:r>
            <a:r>
              <a:rPr lang="ru-RU" sz="2000" dirty="0" smtClean="0"/>
              <a:t>«изливает свое милосердие» на Савву, заботится о нем, сочувствует </a:t>
            </a:r>
            <a:r>
              <a:rPr lang="ru-RU" sz="2000" dirty="0" smtClean="0"/>
              <a:t>ему, расспрашивает о приключениях . </a:t>
            </a:r>
            <a:r>
              <a:rPr lang="ru-RU" sz="2000" dirty="0" smtClean="0"/>
              <a:t>Когда герой страдал от «бесовского томления» и все боялись, что он наложит на себя руки, </a:t>
            </a:r>
            <a:r>
              <a:rPr lang="ru-RU" sz="2000" dirty="0" smtClean="0"/>
              <a:t>приказывает </a:t>
            </a:r>
            <a:r>
              <a:rPr lang="ru-RU" sz="2000" dirty="0" smtClean="0"/>
              <a:t>перенести страждущего в церковь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своеобразие повести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Автор «переключает» повествование с </a:t>
            </a:r>
            <a:r>
              <a:rPr lang="ru-RU" dirty="0" smtClean="0"/>
              <a:t>одного сюжетного прототипа на другой, с религиозной легенды на сказку и потом снова на религиозную </a:t>
            </a:r>
            <a:r>
              <a:rPr lang="ru-RU" dirty="0" smtClean="0"/>
              <a:t>легенду.</a:t>
            </a:r>
          </a:p>
          <a:p>
            <a:r>
              <a:rPr lang="ru-RU" i="1" dirty="0" smtClean="0"/>
              <a:t>Создается </a:t>
            </a:r>
            <a:r>
              <a:rPr lang="ru-RU" i="1" dirty="0" smtClean="0"/>
              <a:t>эффект обманутого ожидания. Такой прием не характерен для средневековья, когда в литературе господствовал этикет, когда знакомая сюжетная ситуация влекла за собою другую, столь же знакомую. Такой прием характерен для искусства нового времени, в котором ценится неожиданное, непривычное, </a:t>
            </a:r>
            <a:r>
              <a:rPr lang="ru-RU" i="1" dirty="0" smtClean="0"/>
              <a:t>новое.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А. М. Панченко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990600"/>
          </a:xfrm>
        </p:spPr>
        <p:txBody>
          <a:bodyPr/>
          <a:lstStyle/>
          <a:p>
            <a:r>
              <a:rPr lang="ru-RU" dirty="0" smtClean="0"/>
              <a:t>Нравственная коллизия </a:t>
            </a:r>
            <a:r>
              <a:rPr lang="ru-RU" dirty="0" smtClean="0"/>
              <a:t>повести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Бесовская тема в «Повести о Савве </a:t>
            </a:r>
            <a:r>
              <a:rPr lang="ru-RU" dirty="0" err="1" smtClean="0"/>
              <a:t>Грудцыне</a:t>
            </a:r>
            <a:r>
              <a:rPr lang="ru-RU" dirty="0" smtClean="0"/>
              <a:t>» — это трагическая тема </a:t>
            </a:r>
            <a:r>
              <a:rPr lang="ru-RU" dirty="0" err="1" smtClean="0"/>
              <a:t>двойничества</a:t>
            </a:r>
            <a:r>
              <a:rPr lang="ru-RU" dirty="0" smtClean="0"/>
              <a:t>. Бес </a:t>
            </a:r>
            <a:r>
              <a:rPr lang="ru-RU" dirty="0" smtClean="0"/>
              <a:t>— «</a:t>
            </a:r>
            <a:r>
              <a:rPr lang="ru-RU" dirty="0" smtClean="0"/>
              <a:t>брат» героя, его </a:t>
            </a:r>
            <a:r>
              <a:rPr lang="ru-RU" dirty="0" smtClean="0"/>
              <a:t>«</a:t>
            </a:r>
            <a:r>
              <a:rPr lang="en-US" dirty="0" smtClean="0"/>
              <a:t>alter ego</a:t>
            </a:r>
            <a:r>
              <a:rPr lang="ru-RU" dirty="0" smtClean="0"/>
              <a:t>». </a:t>
            </a:r>
            <a:r>
              <a:rPr lang="ru-RU" dirty="0" smtClean="0"/>
              <a:t>В православных представлениях </a:t>
            </a:r>
            <a:r>
              <a:rPr lang="ru-RU" dirty="0" smtClean="0"/>
              <a:t>каждому крещеному человеку «придан» ангел-хранитель, он помогает противостоять духовным искушениям падших ангелов - бесов. Человек, волен делать выбор противостоять искушениям, творить добро или жить во грехе, делать зло. Бес </a:t>
            </a:r>
            <a:r>
              <a:rPr lang="ru-RU" dirty="0" smtClean="0"/>
              <a:t>олицетворяет пороки </a:t>
            </a:r>
            <a:r>
              <a:rPr lang="ru-RU" dirty="0" smtClean="0"/>
              <a:t>Саввы</a:t>
            </a:r>
            <a:r>
              <a:rPr lang="ru-RU" dirty="0" smtClean="0"/>
              <a:t> </a:t>
            </a:r>
            <a:r>
              <a:rPr lang="ru-RU" dirty="0" smtClean="0"/>
              <a:t>— </a:t>
            </a:r>
            <a:r>
              <a:rPr lang="ru-RU" dirty="0" smtClean="0"/>
              <a:t>легкомыслие, слабую волю, тщеславие, </a:t>
            </a:r>
            <a:r>
              <a:rPr lang="ru-RU" dirty="0" err="1" smtClean="0"/>
              <a:t>любострастие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Савве в художественном мире повести не </a:t>
            </a:r>
            <a:r>
              <a:rPr lang="ru-RU" dirty="0" smtClean="0"/>
              <a:t>суждено достичь сказочного счастья, </a:t>
            </a:r>
            <a:r>
              <a:rPr lang="ru-RU" dirty="0" smtClean="0"/>
              <a:t>потому что Бог</a:t>
            </a:r>
            <a:r>
              <a:rPr lang="ru-RU" dirty="0" smtClean="0"/>
              <a:t> </a:t>
            </a:r>
            <a:r>
              <a:rPr lang="ru-RU" dirty="0" smtClean="0"/>
              <a:t>— Вседержитель, Творец и Судия роду человеческому, </a:t>
            </a:r>
            <a:r>
              <a:rPr lang="ru-RU" dirty="0" smtClean="0"/>
              <a:t>а Савва продал душу сатане. Бес, так похожий на сказочного волшебного помощника, на деле — антагонист героя. Бес не всесилен, и тот, кто на него уповает, непременно потерпит крах. Зло рождает зло. Зло делает человека несчастным. Такова нравственная коллизия </a:t>
            </a:r>
            <a:r>
              <a:rPr lang="ru-RU" dirty="0" smtClean="0"/>
              <a:t>повести.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«Повесть о </a:t>
            </a:r>
            <a:r>
              <a:rPr lang="ru-RU" b="1" dirty="0" err="1" smtClean="0"/>
              <a:t>Горе-Злочастии</a:t>
            </a:r>
            <a:r>
              <a:rPr lang="ru-RU" b="1" dirty="0" smtClean="0"/>
              <a:t>»</a:t>
            </a:r>
            <a:r>
              <a:rPr lang="en-US" b="1" dirty="0" smtClean="0"/>
              <a:t> XVII </a:t>
            </a:r>
            <a:r>
              <a:rPr lang="ru-RU" b="1" dirty="0" smtClean="0"/>
              <a:t>в.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ru-RU" b="1" dirty="0" smtClean="0"/>
              <a:t>«Повесть о Горе и </a:t>
            </a:r>
            <a:r>
              <a:rPr lang="ru-RU" b="1" dirty="0" err="1" smtClean="0"/>
              <a:t>Злочастии</a:t>
            </a:r>
            <a:r>
              <a:rPr lang="ru-RU" b="1" dirty="0" smtClean="0"/>
              <a:t>, как </a:t>
            </a:r>
            <a:r>
              <a:rPr lang="ru-RU" b="1" dirty="0" err="1" smtClean="0"/>
              <a:t>Горе-Злочастие</a:t>
            </a:r>
            <a:r>
              <a:rPr lang="ru-RU" b="1" dirty="0" smtClean="0"/>
              <a:t> довело </a:t>
            </a:r>
            <a:r>
              <a:rPr lang="ru-RU" b="1" dirty="0" err="1" smtClean="0"/>
              <a:t>молотца</a:t>
            </a:r>
            <a:r>
              <a:rPr lang="ru-RU" b="1" dirty="0" smtClean="0"/>
              <a:t> во иноческий чин</a:t>
            </a:r>
            <a:r>
              <a:rPr lang="ru-RU" b="1" dirty="0" smtClean="0"/>
              <a:t>»</a:t>
            </a:r>
            <a:r>
              <a:rPr lang="ru-RU" b="1" dirty="0" smtClean="0"/>
              <a:t> сохранилась в единственном списке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dirty="0" smtClean="0"/>
              <a:t>«Повесть о </a:t>
            </a:r>
            <a:r>
              <a:rPr lang="ru-RU" dirty="0" err="1" smtClean="0"/>
              <a:t>Горе-Злочастии</a:t>
            </a:r>
            <a:r>
              <a:rPr lang="ru-RU" dirty="0" smtClean="0"/>
              <a:t>» стоит вне традиционных жанровых систем. </a:t>
            </a:r>
            <a:endParaRPr lang="ru-RU" dirty="0" smtClean="0"/>
          </a:p>
          <a:p>
            <a:r>
              <a:rPr lang="ru-RU" dirty="0" smtClean="0"/>
              <a:t>Повесть </a:t>
            </a:r>
            <a:r>
              <a:rPr lang="ru-RU" dirty="0" smtClean="0"/>
              <a:t>возникла на стыке фольклорных и книжных традиций.</a:t>
            </a:r>
            <a:endParaRPr lang="en-US" dirty="0" smtClean="0"/>
          </a:p>
          <a:p>
            <a:r>
              <a:rPr lang="ru-RU" dirty="0" err="1" smtClean="0"/>
              <a:t>Интертекст</a:t>
            </a:r>
            <a:r>
              <a:rPr lang="ru-RU" dirty="0" smtClean="0"/>
              <a:t> повести: </a:t>
            </a:r>
            <a:br>
              <a:rPr lang="ru-RU" dirty="0" smtClean="0"/>
            </a:br>
            <a:r>
              <a:rPr lang="ru-RU" b="1" dirty="0" smtClean="0"/>
              <a:t>1)</a:t>
            </a:r>
            <a:r>
              <a:rPr lang="ru-RU" dirty="0" smtClean="0"/>
              <a:t> </a:t>
            </a:r>
            <a:r>
              <a:rPr lang="ru-RU" b="1" dirty="0" smtClean="0"/>
              <a:t>народные </a:t>
            </a:r>
            <a:r>
              <a:rPr lang="ru-RU" b="1" dirty="0" smtClean="0"/>
              <a:t>песни о </a:t>
            </a:r>
            <a:r>
              <a:rPr lang="ru-RU" b="1" dirty="0" smtClean="0"/>
              <a:t>Горе,  </a:t>
            </a:r>
            <a:br>
              <a:rPr lang="ru-RU" b="1" dirty="0" smtClean="0"/>
            </a:br>
            <a:r>
              <a:rPr lang="ru-RU" b="1" dirty="0" smtClean="0"/>
              <a:t>2) книжные </a:t>
            </a:r>
            <a:r>
              <a:rPr lang="ru-RU" b="1" dirty="0" smtClean="0"/>
              <a:t>«покаянные» </a:t>
            </a:r>
            <a:r>
              <a:rPr lang="ru-RU" b="1" dirty="0" smtClean="0"/>
              <a:t>стихи, </a:t>
            </a:r>
            <a:br>
              <a:rPr lang="ru-RU" b="1" dirty="0" smtClean="0"/>
            </a:br>
            <a:r>
              <a:rPr lang="ru-RU" b="1" dirty="0" smtClean="0"/>
              <a:t>3) апокрифы</a:t>
            </a:r>
            <a:br>
              <a:rPr lang="ru-RU" b="1" dirty="0" smtClean="0"/>
            </a:br>
            <a:r>
              <a:rPr lang="ru-RU" b="1" dirty="0" smtClean="0"/>
              <a:t>4) былины</a:t>
            </a:r>
            <a:r>
              <a:rPr lang="ru-RU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«Повесть о </a:t>
            </a:r>
            <a:r>
              <a:rPr lang="ru-RU" b="1" dirty="0" err="1" smtClean="0"/>
              <a:t>Горе-Злочастии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и былины, п</a:t>
            </a:r>
            <a:r>
              <a:rPr lang="ru-RU" dirty="0" smtClean="0"/>
              <a:t>овесть сложена </a:t>
            </a:r>
            <a:r>
              <a:rPr lang="ru-RU" dirty="0" smtClean="0"/>
              <a:t>тоническим стихом без </a:t>
            </a:r>
            <a:r>
              <a:rPr lang="ru-RU" dirty="0" smtClean="0"/>
              <a:t>рифм.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Человеческое </a:t>
            </a:r>
            <a:r>
              <a:rPr lang="ru-RU" dirty="0" smtClean="0"/>
              <a:t>сердце </a:t>
            </a:r>
            <a:r>
              <a:rPr lang="ru-RU" dirty="0" err="1" smtClean="0"/>
              <a:t>несмысленно</a:t>
            </a:r>
            <a:r>
              <a:rPr lang="ru-RU" dirty="0" smtClean="0"/>
              <a:t> и </a:t>
            </a:r>
            <a:r>
              <a:rPr lang="ru-RU" dirty="0" err="1" smtClean="0"/>
              <a:t>неуимчиво</a:t>
            </a:r>
            <a:r>
              <a:rPr lang="ru-RU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Прелстился</a:t>
            </a:r>
            <a:r>
              <a:rPr lang="ru-RU" dirty="0" smtClean="0"/>
              <a:t> </a:t>
            </a:r>
            <a:r>
              <a:rPr lang="ru-RU" dirty="0" smtClean="0"/>
              <a:t>Адам со </a:t>
            </a:r>
            <a:r>
              <a:rPr lang="ru-RU" dirty="0" err="1" smtClean="0"/>
              <a:t>Еввою</a:t>
            </a:r>
            <a:r>
              <a:rPr lang="ru-R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Позабыли</a:t>
            </a:r>
            <a:r>
              <a:rPr lang="ru-RU" dirty="0" smtClean="0"/>
              <a:t> заповедь </a:t>
            </a:r>
            <a:r>
              <a:rPr lang="ru-RU" dirty="0" smtClean="0"/>
              <a:t>божию,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Вкусили </a:t>
            </a:r>
            <a:r>
              <a:rPr lang="ru-RU" dirty="0" smtClean="0"/>
              <a:t>плода </a:t>
            </a:r>
            <a:r>
              <a:rPr lang="ru-RU" dirty="0" err="1" smtClean="0"/>
              <a:t>винограднаго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</a:t>
            </a:r>
            <a:r>
              <a:rPr lang="ru-RU" dirty="0" err="1" smtClean="0"/>
              <a:t>дивнаго</a:t>
            </a:r>
            <a:r>
              <a:rPr lang="ru-RU" dirty="0" smtClean="0"/>
              <a:t> древа </a:t>
            </a:r>
            <a:r>
              <a:rPr lang="ru-RU" dirty="0" err="1" smtClean="0"/>
              <a:t>великаго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***</a:t>
            </a:r>
            <a:br>
              <a:rPr lang="ru-RU" dirty="0" smtClean="0"/>
            </a:br>
            <a:r>
              <a:rPr lang="ru-RU" dirty="0" err="1" smtClean="0"/>
              <a:t>Скоча</a:t>
            </a:r>
            <a:r>
              <a:rPr lang="ru-RU" dirty="0" smtClean="0"/>
              <a:t> </a:t>
            </a:r>
            <a:r>
              <a:rPr lang="ru-RU" dirty="0" smtClean="0"/>
              <a:t>Горе из-за </a:t>
            </a:r>
            <a:r>
              <a:rPr lang="ru-RU" dirty="0" err="1" smtClean="0"/>
              <a:t>камени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Босо-наго</a:t>
            </a:r>
            <a:r>
              <a:rPr lang="ru-RU" dirty="0" smtClean="0"/>
              <a:t>, нет на Горе ни </a:t>
            </a:r>
            <a:r>
              <a:rPr lang="ru-RU" dirty="0" smtClean="0"/>
              <a:t>ниточки,</a:t>
            </a:r>
            <a:br>
              <a:rPr lang="ru-RU" dirty="0" smtClean="0"/>
            </a:br>
            <a:r>
              <a:rPr lang="ru-RU" dirty="0" smtClean="0"/>
              <a:t>Еще </a:t>
            </a:r>
            <a:r>
              <a:rPr lang="ru-RU" dirty="0" smtClean="0"/>
              <a:t>лычком Горе </a:t>
            </a:r>
            <a:r>
              <a:rPr lang="ru-RU" dirty="0" smtClean="0"/>
              <a:t>подпоясано,</a:t>
            </a:r>
            <a:br>
              <a:rPr lang="ru-RU" dirty="0" smtClean="0"/>
            </a:br>
            <a:r>
              <a:rPr lang="ru-RU" dirty="0" smtClean="0"/>
              <a:t>Богатырским </a:t>
            </a:r>
            <a:r>
              <a:rPr lang="ru-RU" dirty="0" smtClean="0"/>
              <a:t>голосом </a:t>
            </a:r>
            <a:r>
              <a:rPr lang="ru-RU" dirty="0" err="1" smtClean="0"/>
              <a:t>воскликало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Стой ты, молодец; меня. Горя, не </a:t>
            </a:r>
            <a:r>
              <a:rPr lang="ru-RU" dirty="0" err="1" smtClean="0"/>
              <a:t>уйдеш</a:t>
            </a:r>
            <a:r>
              <a:rPr lang="ru-RU" dirty="0" smtClean="0"/>
              <a:t> </a:t>
            </a:r>
            <a:r>
              <a:rPr lang="ru-RU" dirty="0" err="1" smtClean="0"/>
              <a:t>никуды</a:t>
            </a:r>
            <a:r>
              <a:rPr lang="ru-RU" dirty="0" smtClean="0"/>
              <a:t>!»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«Повесть о </a:t>
            </a:r>
            <a:r>
              <a:rPr lang="ru-RU" b="1" dirty="0" err="1" smtClean="0"/>
              <a:t>Горе-Злочастии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r>
              <a:rPr lang="ru-RU" dirty="0" smtClean="0"/>
              <a:t>«В </a:t>
            </a:r>
            <a:r>
              <a:rPr lang="ru-RU" dirty="0" smtClean="0"/>
              <a:t>повести связаны две темы — тема судьбы человека вообще и тема судьбы русского человека «</a:t>
            </a:r>
            <a:r>
              <a:rPr lang="ru-RU" dirty="0" err="1" smtClean="0"/>
              <a:t>бунташного</a:t>
            </a:r>
            <a:r>
              <a:rPr lang="ru-RU" dirty="0" smtClean="0"/>
              <a:t> века», безымянного </a:t>
            </a:r>
            <a:r>
              <a:rPr lang="ru-RU" dirty="0" smtClean="0"/>
              <a:t>молодца»</a:t>
            </a:r>
            <a:br>
              <a:rPr lang="ru-RU" dirty="0" smtClean="0"/>
            </a:br>
            <a:r>
              <a:rPr lang="ru-RU" dirty="0" smtClean="0"/>
              <a:t>                                                     А. М. Панченко</a:t>
            </a:r>
            <a:endParaRPr lang="en-US" dirty="0" smtClean="0"/>
          </a:p>
          <a:p>
            <a:r>
              <a:rPr lang="ru-RU" dirty="0" smtClean="0"/>
              <a:t>Сюжет повести построен по принципу подобия –</a:t>
            </a:r>
            <a:br>
              <a:rPr lang="ru-RU" dirty="0" smtClean="0"/>
            </a:br>
            <a:r>
              <a:rPr lang="ru-RU" dirty="0" smtClean="0"/>
              <a:t>история главного героя разворачивается на фоне Священной истории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285</TotalTime>
  <Words>920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Русская литература</vt:lpstr>
      <vt:lpstr>Слайд 2</vt:lpstr>
      <vt:lpstr>«Повесть о Савве Грудцыне»</vt:lpstr>
      <vt:lpstr>Литературные и фольклорные источники «Повести о Савве Грудцыне»</vt:lpstr>
      <vt:lpstr>Художественное своеобразие повести</vt:lpstr>
      <vt:lpstr>Нравственная коллизия повести</vt:lpstr>
      <vt:lpstr>«Повесть о Горе-Злочастии» XVII в. </vt:lpstr>
      <vt:lpstr>«Повесть о Горе-Злочастии»</vt:lpstr>
      <vt:lpstr>«Повесть о Горе-Злочастии»</vt:lpstr>
      <vt:lpstr>«Повесть о Горе-Злочастии»</vt:lpstr>
      <vt:lpstr>«Повесть о Горе-Злочастии»</vt:lpstr>
      <vt:lpstr>«Философия» «гулящих людей»</vt:lpstr>
      <vt:lpstr>Финал «Повести о Горе-Злочастии»</vt:lpstr>
      <vt:lpstr>«История семи мудрецов»</vt:lpstr>
      <vt:lpstr>«Фацеции»</vt:lpstr>
      <vt:lpstr>«Повесть о Шемякином суде»</vt:lpstr>
      <vt:lpstr>«Повесть о Шемякином суде»</vt:lpstr>
      <vt:lpstr>Слайд 18</vt:lpstr>
      <vt:lpstr>«Повесть о Ерше Ершовиче сыне Щетинникове»</vt:lpstr>
      <vt:lpstr>Слайд 20</vt:lpstr>
      <vt:lpstr>Творчество протопопа Аввакума</vt:lpstr>
      <vt:lpstr>Сочинения протопопа Аввакума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«Повесть о Петре и Февронии»</dc:title>
  <dc:creator>Nick Sob</dc:creator>
  <cp:lastModifiedBy>user</cp:lastModifiedBy>
  <cp:revision>37</cp:revision>
  <dcterms:created xsi:type="dcterms:W3CDTF">2018-12-18T07:13:04Z</dcterms:created>
  <dcterms:modified xsi:type="dcterms:W3CDTF">2018-12-18T11:58:29Z</dcterms:modified>
</cp:coreProperties>
</file>