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59" r:id="rId5"/>
    <p:sldId id="260" r:id="rId6"/>
    <p:sldId id="261" r:id="rId7"/>
    <p:sldId id="263" r:id="rId8"/>
    <p:sldId id="262" r:id="rId9"/>
    <p:sldId id="264" r:id="rId10"/>
    <p:sldId id="265" r:id="rId11"/>
    <p:sldId id="266" r:id="rId12"/>
    <p:sldId id="268" r:id="rId13"/>
    <p:sldId id="269" r:id="rId14"/>
    <p:sldId id="270" r:id="rId15"/>
    <p:sldId id="267" r:id="rId16"/>
    <p:sldId id="271" r:id="rId17"/>
    <p:sldId id="272" r:id="rId18"/>
    <p:sldId id="274" r:id="rId19"/>
    <p:sldId id="276" r:id="rId20"/>
    <p:sldId id="273" r:id="rId21"/>
    <p:sldId id="275" r:id="rId22"/>
    <p:sldId id="277"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0" autoAdjust="0"/>
    <p:restoredTop sz="86447" autoAdjust="0"/>
  </p:normalViewPr>
  <p:slideViewPr>
    <p:cSldViewPr>
      <p:cViewPr varScale="1">
        <p:scale>
          <a:sx n="59" d="100"/>
          <a:sy n="59" d="100"/>
        </p:scale>
        <p:origin x="-136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13.10.2013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781948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13.10.2013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75324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13.10.2013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940983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13.10.2013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52260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13.10.2013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64484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13.10.2013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248097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13.10.2013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098675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13.10.2013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164038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13.10.2013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825308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13.10.2013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922563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13.10.2013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867805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13.10.2013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326813415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476673"/>
            <a:ext cx="7772400" cy="504055"/>
          </a:xfrm>
        </p:spPr>
        <p:txBody>
          <a:bodyPr>
            <a:normAutofit fontScale="90000"/>
          </a:bodyPr>
          <a:lstStyle/>
          <a:p>
            <a:r>
              <a:rPr lang="ru-RU" sz="3000" b="1" dirty="0" smtClean="0"/>
              <a:t>Владимир Иванович Даль (1801 – 1872)</a:t>
            </a:r>
            <a:endParaRPr lang="ru-RU" sz="3000" b="1" dirty="0"/>
          </a:p>
        </p:txBody>
      </p:sp>
      <p:sp>
        <p:nvSpPr>
          <p:cNvPr id="3" name="Подзаголовок 2"/>
          <p:cNvSpPr>
            <a:spLocks noGrp="1"/>
          </p:cNvSpPr>
          <p:nvPr>
            <p:ph type="subTitle" idx="1"/>
          </p:nvPr>
        </p:nvSpPr>
        <p:spPr>
          <a:xfrm>
            <a:off x="5076056" y="1988840"/>
            <a:ext cx="3600400" cy="4320480"/>
          </a:xfrm>
        </p:spPr>
        <p:txBody>
          <a:bodyPr>
            <a:normAutofit/>
          </a:bodyPr>
          <a:lstStyle/>
          <a:p>
            <a:pPr algn="l"/>
            <a:r>
              <a:rPr lang="ru-RU" dirty="0" smtClean="0">
                <a:solidFill>
                  <a:srgbClr val="FF0000"/>
                </a:solidFill>
              </a:rPr>
              <a:t>«Надо зацеплять всякое знание, какое встретится на пути; никак нельзя сказать вперед, что в жизни пригодится».</a:t>
            </a:r>
            <a:endParaRPr lang="ru-RU" dirty="0">
              <a:solidFill>
                <a:srgbClr val="FF0000"/>
              </a:solidFill>
            </a:endParaRPr>
          </a:p>
        </p:txBody>
      </p:sp>
      <p:pic>
        <p:nvPicPr>
          <p:cNvPr id="4" name="Picture 4" descr="3f28110b4ff5t"/>
          <p:cNvPicPr>
            <a:picLocks noChangeAspect="1" noChangeArrowheads="1"/>
          </p:cNvPicPr>
          <p:nvPr/>
        </p:nvPicPr>
        <p:blipFill>
          <a:blip r:embed="rId2" cstate="email"/>
          <a:srcRect/>
          <a:stretch>
            <a:fillRect/>
          </a:stretch>
        </p:blipFill>
        <p:spPr bwMode="auto">
          <a:xfrm>
            <a:off x="539552" y="1434872"/>
            <a:ext cx="4044950" cy="4968552"/>
          </a:xfrm>
          <a:prstGeom prst="rect">
            <a:avLst/>
          </a:prstGeom>
          <a:noFill/>
        </p:spPr>
      </p:pic>
    </p:spTree>
    <p:extLst>
      <p:ext uri="{BB962C8B-B14F-4D97-AF65-F5344CB8AC3E}">
        <p14:creationId xmlns:p14="http://schemas.microsoft.com/office/powerpoint/2010/main" val="2907542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altLang="ru-RU" sz="2800" b="1" dirty="0"/>
              <a:t>Первая книга сказок, изданная Далем в 1832 году в </a:t>
            </a:r>
            <a:r>
              <a:rPr lang="ru-RU" altLang="ru-RU" sz="2800" b="1" dirty="0" smtClean="0"/>
              <a:t>Петербурге</a:t>
            </a:r>
            <a:endParaRPr lang="ru-RU" sz="2800" b="1" dirty="0"/>
          </a:p>
        </p:txBody>
      </p:sp>
      <p:sp>
        <p:nvSpPr>
          <p:cNvPr id="3" name="Объект 2"/>
          <p:cNvSpPr>
            <a:spLocks noGrp="1"/>
          </p:cNvSpPr>
          <p:nvPr>
            <p:ph idx="1"/>
          </p:nvPr>
        </p:nvSpPr>
        <p:spPr>
          <a:xfrm>
            <a:off x="4572000" y="1600200"/>
            <a:ext cx="4114800" cy="4525963"/>
          </a:xfrm>
        </p:spPr>
        <p:txBody>
          <a:bodyPr>
            <a:normAutofit fontScale="85000" lnSpcReduction="20000"/>
          </a:bodyPr>
          <a:lstStyle/>
          <a:p>
            <a:r>
              <a:rPr lang="ru-RU" altLang="ru-RU" dirty="0">
                <a:latin typeface="Georgia" pitchFamily="18" charset="0"/>
              </a:rPr>
              <a:t>«Русские сказки из предания народного на грамоту гражданскую переложенные, к быту народному приноровленные и поговорками ходячими разукрашенные казаком Владимиром Луганским. Пяток первый</a:t>
            </a:r>
            <a:r>
              <a:rPr lang="ru-RU" altLang="ru-RU" dirty="0" smtClean="0">
                <a:latin typeface="Georgia" pitchFamily="18" charset="0"/>
              </a:rPr>
              <a:t>».</a:t>
            </a:r>
            <a:endParaRPr lang="ru-RU" altLang="ru-RU" dirty="0">
              <a:latin typeface="Georgia" pitchFamily="18" charset="0"/>
            </a:endParaRPr>
          </a:p>
          <a:p>
            <a:endParaRPr lang="ru-RU" dirty="0"/>
          </a:p>
        </p:txBody>
      </p:sp>
      <p:pic>
        <p:nvPicPr>
          <p:cNvPr id="6" name="Picture 8" descr="d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23528" y="1556792"/>
            <a:ext cx="3781747" cy="4608512"/>
          </a:xfrm>
          <a:prstGeom prst="rect">
            <a:avLst/>
          </a:prstGeom>
        </p:spPr>
      </p:pic>
    </p:spTree>
    <p:extLst>
      <p:ext uri="{BB962C8B-B14F-4D97-AF65-F5344CB8AC3E}">
        <p14:creationId xmlns:p14="http://schemas.microsoft.com/office/powerpoint/2010/main" val="25279955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a:bodyPr>
          <a:lstStyle/>
          <a:p>
            <a:r>
              <a:rPr lang="ru-RU" sz="3000" b="1" dirty="0" smtClean="0"/>
              <a:t>В.И. Даль и В.А. Перовский</a:t>
            </a:r>
            <a:endParaRPr lang="ru-RU" sz="3000" b="1" dirty="0"/>
          </a:p>
        </p:txBody>
      </p:sp>
      <p:sp>
        <p:nvSpPr>
          <p:cNvPr id="3" name="Объект 2"/>
          <p:cNvSpPr>
            <a:spLocks noGrp="1"/>
          </p:cNvSpPr>
          <p:nvPr>
            <p:ph idx="1"/>
          </p:nvPr>
        </p:nvSpPr>
        <p:spPr>
          <a:xfrm>
            <a:off x="539552" y="4293096"/>
            <a:ext cx="8229600" cy="2304256"/>
          </a:xfrm>
        </p:spPr>
        <p:txBody>
          <a:bodyPr>
            <a:noAutofit/>
          </a:bodyPr>
          <a:lstStyle/>
          <a:p>
            <a:pPr marL="0" indent="0" algn="just">
              <a:buNone/>
            </a:pPr>
            <a:r>
              <a:rPr lang="ru-RU" altLang="ru-RU" sz="2400" dirty="0" smtClean="0"/>
              <a:t>С 1833 по 1840 гг. Даль служит  </a:t>
            </a:r>
            <a:r>
              <a:rPr lang="ru-RU" altLang="ru-RU" sz="2400" dirty="0"/>
              <a:t>чиновником особых поручений </a:t>
            </a:r>
            <a:r>
              <a:rPr lang="ru-RU" altLang="ru-RU" sz="2400" dirty="0" smtClean="0"/>
              <a:t>при военном </a:t>
            </a:r>
            <a:r>
              <a:rPr lang="ru-RU" altLang="ru-RU" sz="2400" dirty="0" smtClean="0"/>
              <a:t>губернаторе </a:t>
            </a:r>
            <a:r>
              <a:rPr lang="ru-RU" altLang="ru-RU" sz="2400" dirty="0" smtClean="0"/>
              <a:t>Оренбургского </a:t>
            </a:r>
            <a:r>
              <a:rPr lang="ru-RU" altLang="ru-RU" sz="2400" dirty="0"/>
              <a:t>края В.А. </a:t>
            </a:r>
            <a:r>
              <a:rPr lang="ru-RU" altLang="ru-RU" sz="2400" dirty="0" smtClean="0"/>
              <a:t>Перовском. </a:t>
            </a:r>
            <a:r>
              <a:rPr lang="ru-RU" altLang="ru-RU" sz="2400" dirty="0"/>
              <a:t>Семь лет пробыл Даль в Оренбургской губернии, сопровождая В.А. Перовского в его разъездах по </a:t>
            </a:r>
            <a:r>
              <a:rPr lang="ru-RU" altLang="ru-RU" sz="2400" dirty="0" smtClean="0"/>
              <a:t>Уралу и участвуя в печально известном Хивинском походе</a:t>
            </a:r>
          </a:p>
          <a:p>
            <a:pPr marL="0" indent="0">
              <a:buNone/>
            </a:pPr>
            <a:r>
              <a:rPr lang="ru-RU" altLang="ru-RU" sz="2400" dirty="0" smtClean="0"/>
              <a:t>(1839-1840).</a:t>
            </a:r>
            <a:r>
              <a:rPr lang="ru-RU" altLang="ru-RU" sz="2400" dirty="0"/>
              <a:t/>
            </a:r>
            <a:br>
              <a:rPr lang="ru-RU" altLang="ru-RU" sz="2400" dirty="0"/>
            </a:br>
            <a:endParaRPr lang="ru-RU" sz="2400" dirty="0"/>
          </a:p>
        </p:txBody>
      </p:sp>
      <p:pic>
        <p:nvPicPr>
          <p:cNvPr id="5122" name="Picture 2" descr="http://www.hrono.ru/biograf/bio_p/perovski_v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496" y="908720"/>
            <a:ext cx="1885950" cy="238125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6"/>
          <p:cNvSpPr>
            <a:spLocks noChangeArrowheads="1"/>
          </p:cNvSpPr>
          <p:nvPr/>
        </p:nvSpPr>
        <p:spPr bwMode="auto">
          <a:xfrm>
            <a:off x="753359" y="3521697"/>
            <a:ext cx="20162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2000" b="1" dirty="0" smtClean="0">
                <a:latin typeface="+mn-lt"/>
              </a:rPr>
              <a:t>В.А. Перовский</a:t>
            </a:r>
            <a:endParaRPr lang="ru-RU" altLang="ru-RU" sz="2000" b="1" dirty="0">
              <a:latin typeface="+mn-lt"/>
            </a:endParaRPr>
          </a:p>
        </p:txBody>
      </p:sp>
      <p:pic>
        <p:nvPicPr>
          <p:cNvPr id="5124" name="Picture 4" descr="File:Казаки оренбургского войска.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936184"/>
            <a:ext cx="3744417" cy="2381250"/>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a:spLocks noChangeArrowheads="1"/>
          </p:cNvSpPr>
          <p:nvPr/>
        </p:nvSpPr>
        <p:spPr bwMode="auto">
          <a:xfrm>
            <a:off x="3957393" y="3484307"/>
            <a:ext cx="46805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b="1" dirty="0" smtClean="0">
                <a:latin typeface="+mn-lt"/>
              </a:rPr>
              <a:t>Казаки оренбургского войска в хивинском походе</a:t>
            </a:r>
            <a:endParaRPr lang="ru-RU" altLang="ru-RU" b="1" dirty="0">
              <a:latin typeface="+mn-lt"/>
            </a:endParaRPr>
          </a:p>
        </p:txBody>
      </p:sp>
    </p:spTree>
    <p:extLst>
      <p:ext uri="{BB962C8B-B14F-4D97-AF65-F5344CB8AC3E}">
        <p14:creationId xmlns:p14="http://schemas.microsoft.com/office/powerpoint/2010/main" val="34869480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a:bodyPr>
          <a:lstStyle/>
          <a:p>
            <a:r>
              <a:rPr lang="ru-RU" sz="3000" b="1" dirty="0" smtClean="0"/>
              <a:t>В.И. Даль и А.С. </a:t>
            </a:r>
            <a:r>
              <a:rPr lang="ru-RU" sz="3000" b="1" dirty="0"/>
              <a:t>П</a:t>
            </a:r>
            <a:r>
              <a:rPr lang="ru-RU" sz="3000" b="1" dirty="0" smtClean="0"/>
              <a:t>ушкин</a:t>
            </a:r>
            <a:endParaRPr lang="ru-RU" sz="3000" b="1" dirty="0"/>
          </a:p>
        </p:txBody>
      </p:sp>
      <p:sp>
        <p:nvSpPr>
          <p:cNvPr id="3" name="Объект 2"/>
          <p:cNvSpPr>
            <a:spLocks noGrp="1"/>
          </p:cNvSpPr>
          <p:nvPr>
            <p:ph idx="1"/>
          </p:nvPr>
        </p:nvSpPr>
        <p:spPr>
          <a:xfrm>
            <a:off x="539552" y="1196752"/>
            <a:ext cx="2520280" cy="5184576"/>
          </a:xfrm>
        </p:spPr>
        <p:txBody>
          <a:bodyPr>
            <a:noAutofit/>
          </a:bodyPr>
          <a:lstStyle/>
          <a:p>
            <a:pPr marL="0" indent="0">
              <a:buNone/>
            </a:pPr>
            <a:r>
              <a:rPr lang="ru-RU" altLang="ru-RU" sz="2400" dirty="0"/>
              <a:t>Сказки Даля высоко оценил </a:t>
            </a:r>
            <a:r>
              <a:rPr lang="ru-RU" altLang="ru-RU" sz="2400" dirty="0" err="1"/>
              <a:t>А.С.Пушкин</a:t>
            </a:r>
            <a:r>
              <a:rPr lang="ru-RU" altLang="ru-RU" sz="2400" dirty="0"/>
              <a:t>, с которым Даль познакомился в 1832 году</a:t>
            </a:r>
            <a:r>
              <a:rPr lang="ru-RU" altLang="ru-RU" sz="2400" dirty="0" smtClean="0"/>
              <a:t>. </a:t>
            </a:r>
            <a:r>
              <a:rPr lang="ru-RU" altLang="ru-RU" sz="2400" dirty="0"/>
              <a:t>Сказки Даля высоко оценил </a:t>
            </a:r>
            <a:r>
              <a:rPr lang="ru-RU" altLang="ru-RU" sz="2400" dirty="0" err="1"/>
              <a:t>А.С.Пушкин</a:t>
            </a:r>
            <a:r>
              <a:rPr lang="ru-RU" altLang="ru-RU" sz="2400" dirty="0"/>
              <a:t>, с которым Даль познакомился в </a:t>
            </a:r>
            <a:r>
              <a:rPr lang="ru-RU" altLang="ru-RU" sz="2400" dirty="0" smtClean="0"/>
              <a:t>1832 году. </a:t>
            </a:r>
            <a:r>
              <a:rPr lang="ru-RU" altLang="ru-RU" sz="2400" dirty="0"/>
              <a:t/>
            </a:r>
            <a:br>
              <a:rPr lang="ru-RU" altLang="ru-RU" sz="2400" dirty="0"/>
            </a:br>
            <a:endParaRPr lang="ru-RU" sz="2400" dirty="0"/>
          </a:p>
        </p:txBody>
      </p:sp>
      <p:pic>
        <p:nvPicPr>
          <p:cNvPr id="8" name="Picture 15" descr="Д и П чтение сказо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987825" y="1988840"/>
            <a:ext cx="3816424" cy="3384376"/>
          </a:xfrm>
          <a:prstGeom prst="rect">
            <a:avLst/>
          </a:prstGeom>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Прямоугольник 6"/>
          <p:cNvSpPr>
            <a:spLocks noChangeArrowheads="1"/>
          </p:cNvSpPr>
          <p:nvPr/>
        </p:nvSpPr>
        <p:spPr bwMode="auto">
          <a:xfrm>
            <a:off x="6804248" y="2933951"/>
            <a:ext cx="20162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2000" b="1" dirty="0" smtClean="0">
                <a:latin typeface="+mn-lt"/>
              </a:rPr>
              <a:t>Даль и Пушкин читают сказки</a:t>
            </a:r>
            <a:endParaRPr lang="ru-RU" altLang="ru-RU" sz="2000" b="1" dirty="0">
              <a:latin typeface="+mn-lt"/>
            </a:endParaRPr>
          </a:p>
        </p:txBody>
      </p:sp>
    </p:spTree>
    <p:extLst>
      <p:ext uri="{BB962C8B-B14F-4D97-AF65-F5344CB8AC3E}">
        <p14:creationId xmlns:p14="http://schemas.microsoft.com/office/powerpoint/2010/main" val="11855029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a:bodyPr>
          <a:lstStyle/>
          <a:p>
            <a:r>
              <a:rPr lang="ru-RU" sz="3000" b="1" dirty="0" smtClean="0"/>
              <a:t>В.И. Даль и А.С. </a:t>
            </a:r>
            <a:r>
              <a:rPr lang="ru-RU" sz="3000" b="1" dirty="0"/>
              <a:t>П</a:t>
            </a:r>
            <a:r>
              <a:rPr lang="ru-RU" sz="3000" b="1" dirty="0" smtClean="0"/>
              <a:t>ушкин</a:t>
            </a:r>
            <a:endParaRPr lang="ru-RU" sz="3000" b="1" dirty="0"/>
          </a:p>
        </p:txBody>
      </p:sp>
      <p:sp>
        <p:nvSpPr>
          <p:cNvPr id="4" name="Объект 3"/>
          <p:cNvSpPr>
            <a:spLocks noGrp="1"/>
          </p:cNvSpPr>
          <p:nvPr>
            <p:ph idx="1"/>
          </p:nvPr>
        </p:nvSpPr>
        <p:spPr>
          <a:xfrm>
            <a:off x="4427984" y="1052736"/>
            <a:ext cx="4258816" cy="5256584"/>
          </a:xfrm>
        </p:spPr>
        <p:txBody>
          <a:bodyPr>
            <a:normAutofit fontScale="77500" lnSpcReduction="20000"/>
          </a:bodyPr>
          <a:lstStyle/>
          <a:p>
            <a:pPr marL="0" indent="0">
              <a:buNone/>
            </a:pPr>
            <a:r>
              <a:rPr lang="ru-RU" altLang="ru-RU" dirty="0"/>
              <a:t>В 1833 году Даль встречается с Пушкиным в Оренбурге, куда поэт едет за материалами о </a:t>
            </a:r>
            <a:r>
              <a:rPr lang="ru-RU" altLang="ru-RU" dirty="0" smtClean="0"/>
              <a:t>Пугачеве</a:t>
            </a:r>
            <a:r>
              <a:rPr lang="ru-RU" altLang="ru-RU" dirty="0"/>
              <a:t>. По дороге в </a:t>
            </a:r>
            <a:r>
              <a:rPr lang="ru-RU" altLang="ru-RU" dirty="0" err="1"/>
              <a:t>Бердскую</a:t>
            </a:r>
            <a:r>
              <a:rPr lang="ru-RU" altLang="ru-RU" dirty="0"/>
              <a:t> слободу Пушкин рассказывает Далю сказку о Георгии Храбром и волке, Даль же в ответ – сюжет «Сказки о рыбаке и рыбке». Через месяц Пушкин пришлёт Далю рукопись этой сказки с надписью «Твоя от твоих! Сказочнику Казаку Луганскому – сказочник Александр Пушкин».</a:t>
            </a:r>
            <a:br>
              <a:rPr lang="ru-RU" altLang="ru-RU" dirty="0"/>
            </a:br>
            <a:endParaRPr lang="ru-RU" dirty="0"/>
          </a:p>
        </p:txBody>
      </p:sp>
      <p:pic>
        <p:nvPicPr>
          <p:cNvPr id="9" name="Picture 17" descr="Пушкин и Даль в Оренбург степя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63344"/>
            <a:ext cx="3760744" cy="2785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6"/>
          <p:cNvSpPr>
            <a:spLocks noChangeArrowheads="1"/>
          </p:cNvSpPr>
          <p:nvPr/>
        </p:nvSpPr>
        <p:spPr bwMode="auto">
          <a:xfrm>
            <a:off x="1115616" y="4149080"/>
            <a:ext cx="201622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2000" b="1" dirty="0" smtClean="0">
                <a:latin typeface="+mn-lt"/>
              </a:rPr>
              <a:t>Даль и </a:t>
            </a:r>
            <a:r>
              <a:rPr lang="ru-RU" altLang="ru-RU" sz="2000" b="1" dirty="0">
                <a:latin typeface="+mn-lt"/>
              </a:rPr>
              <a:t>П</a:t>
            </a:r>
            <a:r>
              <a:rPr lang="ru-RU" altLang="ru-RU" sz="2000" b="1" dirty="0" smtClean="0">
                <a:latin typeface="+mn-lt"/>
              </a:rPr>
              <a:t>ушкин путешествуют по </a:t>
            </a:r>
            <a:r>
              <a:rPr lang="ru-RU" altLang="ru-RU" sz="2000" b="1" dirty="0">
                <a:latin typeface="+mn-lt"/>
              </a:rPr>
              <a:t>О</a:t>
            </a:r>
            <a:r>
              <a:rPr lang="ru-RU" altLang="ru-RU" sz="2000" b="1" dirty="0" smtClean="0">
                <a:latin typeface="+mn-lt"/>
              </a:rPr>
              <a:t>ренбуржью</a:t>
            </a:r>
            <a:endParaRPr lang="ru-RU" altLang="ru-RU" sz="2000" b="1" dirty="0">
              <a:latin typeface="+mn-lt"/>
            </a:endParaRPr>
          </a:p>
        </p:txBody>
      </p:sp>
    </p:spTree>
    <p:extLst>
      <p:ext uri="{BB962C8B-B14F-4D97-AF65-F5344CB8AC3E}">
        <p14:creationId xmlns:p14="http://schemas.microsoft.com/office/powerpoint/2010/main" val="34148260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a:bodyPr>
          <a:lstStyle/>
          <a:p>
            <a:r>
              <a:rPr lang="ru-RU" sz="3000" b="1" dirty="0" smtClean="0"/>
              <a:t>В.И. Даль и А.С. </a:t>
            </a:r>
            <a:r>
              <a:rPr lang="ru-RU" sz="3000" b="1" dirty="0"/>
              <a:t>П</a:t>
            </a:r>
            <a:r>
              <a:rPr lang="ru-RU" sz="3000" b="1" dirty="0" smtClean="0"/>
              <a:t>ушкин</a:t>
            </a:r>
            <a:endParaRPr lang="ru-RU" sz="3000" b="1" dirty="0"/>
          </a:p>
        </p:txBody>
      </p:sp>
      <p:sp>
        <p:nvSpPr>
          <p:cNvPr id="4" name="Объект 3"/>
          <p:cNvSpPr>
            <a:spLocks noGrp="1"/>
          </p:cNvSpPr>
          <p:nvPr>
            <p:ph idx="1"/>
          </p:nvPr>
        </p:nvSpPr>
        <p:spPr>
          <a:xfrm>
            <a:off x="4427984" y="1052736"/>
            <a:ext cx="4258816" cy="5256584"/>
          </a:xfrm>
        </p:spPr>
        <p:txBody>
          <a:bodyPr>
            <a:normAutofit fontScale="70000" lnSpcReduction="20000"/>
          </a:bodyPr>
          <a:lstStyle/>
          <a:p>
            <a:pPr marL="0" indent="0">
              <a:buNone/>
            </a:pPr>
            <a:r>
              <a:rPr lang="ru-RU" altLang="ru-RU" dirty="0"/>
              <a:t>Последняя встреча Пушкина и Даля происходит  при трагических обстоятельствах. 27 января 1837 года Пушкин смертельно ранен на дуэли с Дантесом. Даль, бывший проездом в Петербурге, узнает о дуэли только на следующий день и сразу же </a:t>
            </a:r>
            <a:r>
              <a:rPr lang="ru-RU" altLang="ru-RU" dirty="0" smtClean="0"/>
              <a:t>спешит </a:t>
            </a:r>
            <a:r>
              <a:rPr lang="ru-RU" altLang="ru-RU" dirty="0"/>
              <a:t>на Мойку, где жил поэт. И как врач, </a:t>
            </a:r>
            <a:r>
              <a:rPr lang="ru-RU" altLang="ru-RU" dirty="0" smtClean="0"/>
              <a:t>и как друг Даль  </a:t>
            </a:r>
            <a:r>
              <a:rPr lang="ru-RU" altLang="ru-RU" dirty="0"/>
              <a:t>будет с Пушкиным до последней минуты. Именно </a:t>
            </a:r>
            <a:r>
              <a:rPr lang="ru-RU" altLang="ru-RU" dirty="0" smtClean="0"/>
              <a:t>он </a:t>
            </a:r>
            <a:r>
              <a:rPr lang="ru-RU" altLang="ru-RU" dirty="0"/>
              <a:t>услышит последние слова </a:t>
            </a:r>
            <a:r>
              <a:rPr lang="ru-RU" altLang="ru-RU" dirty="0" smtClean="0"/>
              <a:t>поэта. </a:t>
            </a:r>
            <a:r>
              <a:rPr lang="ru-RU" altLang="ru-RU" dirty="0" smtClean="0"/>
              <a:t>Именно он </a:t>
            </a:r>
            <a:r>
              <a:rPr lang="ru-RU" altLang="ru-RU" dirty="0" smtClean="0"/>
              <a:t>сделает медицинское заключение о причине смерти. Позже </a:t>
            </a:r>
            <a:r>
              <a:rPr lang="ru-RU" altLang="ru-RU" dirty="0"/>
              <a:t>Даль напишет об этом воспоминания</a:t>
            </a:r>
            <a:r>
              <a:rPr lang="ru-RU" altLang="ru-RU" dirty="0" smtClean="0"/>
              <a:t>.</a:t>
            </a:r>
            <a:endParaRPr lang="ru-RU" dirty="0"/>
          </a:p>
        </p:txBody>
      </p:sp>
      <p:sp>
        <p:nvSpPr>
          <p:cNvPr id="10" name="Прямоугольник 6"/>
          <p:cNvSpPr>
            <a:spLocks noChangeArrowheads="1"/>
          </p:cNvSpPr>
          <p:nvPr/>
        </p:nvSpPr>
        <p:spPr bwMode="auto">
          <a:xfrm>
            <a:off x="1276341" y="4149079"/>
            <a:ext cx="201622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2000" b="1" dirty="0">
                <a:latin typeface="+mn-lt"/>
              </a:rPr>
              <a:t>Даль у постели </a:t>
            </a:r>
            <a:r>
              <a:rPr lang="ru-RU" altLang="ru-RU" sz="2000" b="1" dirty="0" smtClean="0">
                <a:latin typeface="+mn-lt"/>
              </a:rPr>
              <a:t>умирающего Пушкина</a:t>
            </a:r>
            <a:endParaRPr lang="ru-RU" altLang="ru-RU" sz="2000" b="1" dirty="0">
              <a:latin typeface="+mn-lt"/>
            </a:endParaRPr>
          </a:p>
          <a:p>
            <a:pPr algn="ctr" eaLnBrk="1" hangingPunct="1"/>
            <a:endParaRPr lang="ru-RU" altLang="ru-RU" sz="2000" b="1" dirty="0">
              <a:latin typeface="+mn-lt"/>
            </a:endParaRPr>
          </a:p>
        </p:txBody>
      </p:sp>
      <p:pic>
        <p:nvPicPr>
          <p:cNvPr id="11" name="Picture 14" descr="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25" y="1113244"/>
            <a:ext cx="4086656" cy="3024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43963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r>
              <a:rPr lang="ru-RU" sz="2800" b="1" dirty="0" smtClean="0"/>
              <a:t>В.И. Даль как литератор и публицист</a:t>
            </a:r>
            <a:endParaRPr lang="ru-RU" sz="2800" b="1" dirty="0"/>
          </a:p>
        </p:txBody>
      </p:sp>
      <p:sp>
        <p:nvSpPr>
          <p:cNvPr id="3" name="Объект 2"/>
          <p:cNvSpPr>
            <a:spLocks noGrp="1"/>
          </p:cNvSpPr>
          <p:nvPr>
            <p:ph idx="1"/>
          </p:nvPr>
        </p:nvSpPr>
        <p:spPr>
          <a:xfrm>
            <a:off x="457200" y="764704"/>
            <a:ext cx="8229600" cy="5832648"/>
          </a:xfrm>
        </p:spPr>
        <p:txBody>
          <a:bodyPr>
            <a:noAutofit/>
          </a:bodyPr>
          <a:lstStyle/>
          <a:p>
            <a:pPr marL="0" indent="0">
              <a:buNone/>
            </a:pPr>
            <a:r>
              <a:rPr lang="ru-RU" sz="2300" dirty="0"/>
              <a:t> </a:t>
            </a:r>
            <a:r>
              <a:rPr lang="ru-RU" sz="2300" dirty="0" smtClean="0"/>
              <a:t>- 1846 г. – вышли в свет «Повести, сказки и рассказы Казака Луганского»;</a:t>
            </a:r>
          </a:p>
          <a:p>
            <a:pPr>
              <a:buFontTx/>
              <a:buChar char="-"/>
            </a:pPr>
            <a:r>
              <a:rPr lang="ru-RU" sz="2300" dirty="0" smtClean="0"/>
              <a:t>1861 г. – Полное собрание сочинений: В 8 т.;</a:t>
            </a:r>
          </a:p>
          <a:p>
            <a:pPr>
              <a:buFontTx/>
              <a:buChar char="-"/>
            </a:pPr>
            <a:r>
              <a:rPr lang="ru-RU" sz="2300" dirty="0" smtClean="0"/>
              <a:t>«Картины (из) русского быта»;</a:t>
            </a:r>
          </a:p>
          <a:p>
            <a:pPr>
              <a:buFontTx/>
              <a:buChar char="-"/>
            </a:pPr>
            <a:r>
              <a:rPr lang="ru-RU" sz="2300" dirty="0" smtClean="0"/>
              <a:t>«Физиологические» очерки;</a:t>
            </a:r>
          </a:p>
          <a:p>
            <a:pPr>
              <a:buFontTx/>
              <a:buChar char="-"/>
            </a:pPr>
            <a:r>
              <a:rPr lang="ru-RU" sz="2300" dirty="0" smtClean="0"/>
              <a:t>Повести («Павел </a:t>
            </a:r>
            <a:r>
              <a:rPr lang="ru-RU" sz="2300" dirty="0"/>
              <a:t>А</a:t>
            </a:r>
            <a:r>
              <a:rPr lang="ru-RU" sz="2300" dirty="0" smtClean="0"/>
              <a:t>лексеевич Игривый», «Колбасники и бородачи», «</a:t>
            </a:r>
            <a:r>
              <a:rPr lang="ru-RU" sz="2300" dirty="0" smtClean="0"/>
              <a:t>Вакх Сидорович </a:t>
            </a:r>
            <a:r>
              <a:rPr lang="ru-RU" sz="2300" dirty="0" smtClean="0"/>
              <a:t>Чайкин и др.);</a:t>
            </a:r>
          </a:p>
          <a:p>
            <a:pPr>
              <a:buFontTx/>
              <a:buChar char="-"/>
            </a:pPr>
            <a:r>
              <a:rPr lang="ru-RU" sz="2300" dirty="0" smtClean="0"/>
              <a:t>Произведения «для простого народа» («Солдатские досуги», «</a:t>
            </a:r>
            <a:r>
              <a:rPr lang="ru-RU" sz="2300" dirty="0"/>
              <a:t>М</a:t>
            </a:r>
            <a:r>
              <a:rPr lang="ru-RU" sz="2300" dirty="0" smtClean="0"/>
              <a:t>атросские досуги»);</a:t>
            </a:r>
          </a:p>
          <a:p>
            <a:pPr>
              <a:buFontTx/>
              <a:buChar char="-"/>
            </a:pPr>
            <a:r>
              <a:rPr lang="ru-RU" sz="2300" dirty="0"/>
              <a:t>с</a:t>
            </a:r>
            <a:r>
              <a:rPr lang="ru-RU" sz="2300" dirty="0" smtClean="0"/>
              <a:t>татьи о воспитании и грамотности;</a:t>
            </a:r>
          </a:p>
          <a:p>
            <a:pPr>
              <a:buFontTx/>
              <a:buChar char="-"/>
            </a:pPr>
            <a:r>
              <a:rPr lang="ru-RU" sz="2300" dirty="0"/>
              <a:t>п</a:t>
            </a:r>
            <a:r>
              <a:rPr lang="ru-RU" sz="2300" dirty="0" smtClean="0"/>
              <a:t>роизведения для </a:t>
            </a:r>
            <a:r>
              <a:rPr lang="ru-RU" sz="2300" dirty="0" smtClean="0"/>
              <a:t>детей;</a:t>
            </a:r>
          </a:p>
          <a:p>
            <a:pPr>
              <a:buFontTx/>
              <a:buChar char="-"/>
            </a:pPr>
            <a:r>
              <a:rPr lang="ru-RU" sz="2300" dirty="0" smtClean="0"/>
              <a:t>1897 – 1898 гг. – Полное собрание сочинений Владимира Даля (Казака Луганского): В 10 т. – СПб., М.: Типография М.О. Вольфа.</a:t>
            </a:r>
            <a:endParaRPr lang="ru-RU" sz="2300" dirty="0"/>
          </a:p>
        </p:txBody>
      </p:sp>
    </p:spTree>
    <p:extLst>
      <p:ext uri="{BB962C8B-B14F-4D97-AF65-F5344CB8AC3E}">
        <p14:creationId xmlns:p14="http://schemas.microsoft.com/office/powerpoint/2010/main" val="37329422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r>
              <a:rPr lang="ru-RU" sz="2800" b="1" dirty="0" smtClean="0"/>
              <a:t>Толковый словарь живого великорусского языка</a:t>
            </a:r>
            <a:endParaRPr lang="ru-RU" sz="2800" b="1" dirty="0"/>
          </a:p>
        </p:txBody>
      </p:sp>
      <p:sp>
        <p:nvSpPr>
          <p:cNvPr id="3" name="Объект 2"/>
          <p:cNvSpPr>
            <a:spLocks noGrp="1"/>
          </p:cNvSpPr>
          <p:nvPr>
            <p:ph idx="1"/>
          </p:nvPr>
        </p:nvSpPr>
        <p:spPr>
          <a:xfrm>
            <a:off x="4499992" y="908720"/>
            <a:ext cx="4320480" cy="5688632"/>
          </a:xfrm>
        </p:spPr>
        <p:txBody>
          <a:bodyPr>
            <a:normAutofit fontScale="25000" lnSpcReduction="20000"/>
          </a:bodyPr>
          <a:lstStyle/>
          <a:p>
            <a:pPr marL="0" indent="0">
              <a:lnSpc>
                <a:spcPct val="120000"/>
              </a:lnSpc>
              <a:spcBef>
                <a:spcPts val="0"/>
              </a:spcBef>
              <a:buNone/>
              <a:defRPr/>
            </a:pPr>
            <a:r>
              <a:rPr lang="ru-RU" sz="8000" dirty="0"/>
              <a:t>Когда </a:t>
            </a:r>
            <a:r>
              <a:rPr lang="ru-RU" sz="8000" dirty="0" smtClean="0"/>
              <a:t>«Толковый </a:t>
            </a:r>
            <a:r>
              <a:rPr lang="ru-RU" sz="8000" dirty="0"/>
              <a:t>словарь живого великорусского </a:t>
            </a:r>
            <a:r>
              <a:rPr lang="ru-RU" sz="8000" dirty="0" smtClean="0"/>
              <a:t>языка» </a:t>
            </a:r>
            <a:r>
              <a:rPr lang="ru-RU" sz="8000" dirty="0"/>
              <a:t>был собран и обработан до буквы «П», Даль решил уйти в отставку и посвятить себя работе над </a:t>
            </a:r>
            <a:r>
              <a:rPr lang="ru-RU" sz="8000" dirty="0" smtClean="0"/>
              <a:t>словарем.</a:t>
            </a:r>
          </a:p>
          <a:p>
            <a:pPr marL="0" indent="0">
              <a:lnSpc>
                <a:spcPct val="120000"/>
              </a:lnSpc>
              <a:spcBef>
                <a:spcPts val="0"/>
              </a:spcBef>
              <a:buNone/>
              <a:defRPr/>
            </a:pPr>
            <a:r>
              <a:rPr lang="ru-RU" sz="8000" dirty="0" smtClean="0"/>
              <a:t> </a:t>
            </a:r>
            <a:r>
              <a:rPr lang="ru-RU" sz="8000" dirty="0"/>
              <a:t>В 1859 году он поселяется в Москве </a:t>
            </a:r>
            <a:r>
              <a:rPr lang="ru-RU" sz="8000" dirty="0" smtClean="0"/>
              <a:t>и через несколько лет достигает цели, исполнению которой было отдано 53 года жизни – завершает работу над Словарем.</a:t>
            </a:r>
          </a:p>
          <a:p>
            <a:pPr marL="0" indent="0">
              <a:lnSpc>
                <a:spcPct val="120000"/>
              </a:lnSpc>
              <a:spcBef>
                <a:spcPts val="0"/>
              </a:spcBef>
              <a:buNone/>
              <a:defRPr/>
            </a:pPr>
            <a:r>
              <a:rPr lang="ru-RU" sz="8000" dirty="0" smtClean="0"/>
              <a:t>В </a:t>
            </a:r>
            <a:r>
              <a:rPr lang="ru-RU" sz="8000" dirty="0"/>
              <a:t>1861 году за первые выпуски </a:t>
            </a:r>
            <a:r>
              <a:rPr lang="ru-RU" sz="8000" dirty="0" smtClean="0"/>
              <a:t>Словаря В.И. Даль получил Константиновскую </a:t>
            </a:r>
            <a:r>
              <a:rPr lang="ru-RU" sz="8000" dirty="0"/>
              <a:t>медаль от Императорского географического общества, в 1868 году выбран в почётные члены Императорской академии наук, а по выходу в свет всего </a:t>
            </a:r>
            <a:r>
              <a:rPr lang="ru-RU" sz="8000" dirty="0" smtClean="0"/>
              <a:t>Словаря </a:t>
            </a:r>
            <a:r>
              <a:rPr lang="ru-RU" sz="8000" dirty="0"/>
              <a:t>удостоен </a:t>
            </a:r>
            <a:r>
              <a:rPr lang="ru-RU" sz="8000" dirty="0" smtClean="0"/>
              <a:t>Ломоносовской </a:t>
            </a:r>
            <a:r>
              <a:rPr lang="ru-RU" sz="8000" dirty="0"/>
              <a:t>премии.</a:t>
            </a:r>
          </a:p>
          <a:p>
            <a:endParaRPr lang="ru-RU" dirty="0"/>
          </a:p>
        </p:txBody>
      </p:sp>
      <p:pic>
        <p:nvPicPr>
          <p:cNvPr id="1026" name="Picture 2" descr="http://funkyimg.com/u2/2946/911/59207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288" y="997968"/>
            <a:ext cx="4074680" cy="5685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1980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576064"/>
          </a:xfrm>
        </p:spPr>
        <p:txBody>
          <a:bodyPr>
            <a:normAutofit/>
          </a:bodyPr>
          <a:lstStyle/>
          <a:p>
            <a:r>
              <a:rPr lang="ru-RU" sz="2800" b="1" dirty="0" smtClean="0"/>
              <a:t>Толковый словарь живого великорусского языка</a:t>
            </a:r>
            <a:endParaRPr lang="ru-RU" sz="2800" b="1" dirty="0"/>
          </a:p>
        </p:txBody>
      </p:sp>
      <p:sp>
        <p:nvSpPr>
          <p:cNvPr id="3" name="Объект 2"/>
          <p:cNvSpPr>
            <a:spLocks noGrp="1"/>
          </p:cNvSpPr>
          <p:nvPr>
            <p:ph idx="1"/>
          </p:nvPr>
        </p:nvSpPr>
        <p:spPr>
          <a:xfrm>
            <a:off x="179512" y="4653136"/>
            <a:ext cx="8964488" cy="1944216"/>
          </a:xfrm>
        </p:spPr>
        <p:txBody>
          <a:bodyPr>
            <a:normAutofit fontScale="40000" lnSpcReduction="20000"/>
          </a:bodyPr>
          <a:lstStyle/>
          <a:p>
            <a:pPr marL="0" indent="0">
              <a:lnSpc>
                <a:spcPct val="120000"/>
              </a:lnSpc>
              <a:spcBef>
                <a:spcPts val="0"/>
              </a:spcBef>
              <a:buFont typeface="Arial" charset="0"/>
              <a:buNone/>
            </a:pPr>
            <a:r>
              <a:rPr lang="ru-RU" altLang="ru-RU" sz="4500" dirty="0" smtClean="0"/>
              <a:t>«</a:t>
            </a:r>
            <a:r>
              <a:rPr lang="ru-RU" altLang="ru-RU" sz="4500" dirty="0"/>
              <a:t>Живое слово дороже мёртвой буквы</a:t>
            </a:r>
            <a:r>
              <a:rPr lang="ru-RU" altLang="ru-RU" sz="4500" dirty="0" smtClean="0"/>
              <a:t>», </a:t>
            </a:r>
            <a:r>
              <a:rPr lang="ru-RU" altLang="ru-RU" sz="4500" dirty="0"/>
              <a:t>- Даль любил эту пословицу и на протяжении всей жизни собирал слова, народные </a:t>
            </a:r>
            <a:r>
              <a:rPr lang="ru-RU" altLang="ru-RU" sz="4500" dirty="0" smtClean="0"/>
              <a:t>выражения, стремясь </a:t>
            </a:r>
            <a:r>
              <a:rPr lang="ru-RU" altLang="ru-RU" sz="4500" dirty="0"/>
              <a:t>показать богатство живого языка, а через него – раскрыть различные стороны народной жизни.  </a:t>
            </a:r>
          </a:p>
          <a:p>
            <a:pPr marL="0" indent="0">
              <a:lnSpc>
                <a:spcPct val="120000"/>
              </a:lnSpc>
              <a:spcBef>
                <a:spcPts val="0"/>
              </a:spcBef>
              <a:buFont typeface="Arial" charset="0"/>
              <a:buNone/>
            </a:pPr>
            <a:r>
              <a:rPr lang="ru-RU" altLang="ru-RU" sz="4500" dirty="0" smtClean="0"/>
              <a:t>За </a:t>
            </a:r>
            <a:r>
              <a:rPr lang="ru-RU" altLang="ru-RU" sz="4500" dirty="0"/>
              <a:t>неделю до кончины, прикованный к постели, Владимир Иванович поручает дочери внести в рукопись второго издания словаря четыре новых слова, услышанных от прислуги.</a:t>
            </a:r>
          </a:p>
          <a:p>
            <a:endParaRPr lang="ru-RU" dirty="0"/>
          </a:p>
        </p:txBody>
      </p:sp>
      <p:pic>
        <p:nvPicPr>
          <p:cNvPr id="2050" name="Picture 2" descr="C:\Users\Konstantin72\Desktop\ЭБФ\PC2099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764704"/>
            <a:ext cx="3744416" cy="2808312"/>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6"/>
          <p:cNvSpPr>
            <a:spLocks noChangeArrowheads="1"/>
          </p:cNvSpPr>
          <p:nvPr/>
        </p:nvSpPr>
        <p:spPr bwMode="auto">
          <a:xfrm>
            <a:off x="827585" y="3717032"/>
            <a:ext cx="316835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2000" b="1" dirty="0" smtClean="0">
                <a:latin typeface="+mn-lt"/>
              </a:rPr>
              <a:t>К</a:t>
            </a:r>
            <a:r>
              <a:rPr lang="ru-RU" altLang="ru-RU" sz="2000" b="1" dirty="0" smtClean="0">
                <a:latin typeface="+mn-lt"/>
              </a:rPr>
              <a:t>арточки, с которых начинался Словарь</a:t>
            </a:r>
            <a:endParaRPr lang="ru-RU" altLang="ru-RU" sz="2000" b="1" dirty="0">
              <a:latin typeface="+mn-lt"/>
            </a:endParaRPr>
          </a:p>
          <a:p>
            <a:pPr algn="ctr" eaLnBrk="1" hangingPunct="1"/>
            <a:endParaRPr lang="ru-RU" altLang="ru-RU" sz="2000" b="1" dirty="0">
              <a:latin typeface="+mn-lt"/>
            </a:endParaRPr>
          </a:p>
        </p:txBody>
      </p:sp>
      <p:pic>
        <p:nvPicPr>
          <p:cNvPr id="2052" name="Picture 4" descr="C:\Users\Konstantin72\Desktop\ЭБФ\DSCN35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764704"/>
            <a:ext cx="2088232" cy="2952328"/>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6"/>
          <p:cNvSpPr>
            <a:spLocks noChangeArrowheads="1"/>
          </p:cNvSpPr>
          <p:nvPr/>
        </p:nvSpPr>
        <p:spPr bwMode="auto">
          <a:xfrm>
            <a:off x="4968044" y="3831882"/>
            <a:ext cx="316835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2000" b="1" dirty="0" smtClean="0">
                <a:latin typeface="+mn-lt"/>
              </a:rPr>
              <a:t>Правки В.И. Даля для второго издания</a:t>
            </a:r>
            <a:endParaRPr lang="ru-RU" altLang="ru-RU" sz="2000" b="1" dirty="0">
              <a:latin typeface="+mn-lt"/>
            </a:endParaRPr>
          </a:p>
          <a:p>
            <a:pPr algn="ctr" eaLnBrk="1" hangingPunct="1"/>
            <a:endParaRPr lang="ru-RU" altLang="ru-RU" sz="2000" b="1" dirty="0">
              <a:latin typeface="+mn-lt"/>
            </a:endParaRPr>
          </a:p>
        </p:txBody>
      </p:sp>
    </p:spTree>
    <p:extLst>
      <p:ext uri="{BB962C8B-B14F-4D97-AF65-F5344CB8AC3E}">
        <p14:creationId xmlns:p14="http://schemas.microsoft.com/office/powerpoint/2010/main" val="2862824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576064"/>
          </a:xfrm>
        </p:spPr>
        <p:txBody>
          <a:bodyPr>
            <a:normAutofit/>
          </a:bodyPr>
          <a:lstStyle/>
          <a:p>
            <a:r>
              <a:rPr lang="ru-RU" sz="2800" b="1" dirty="0" smtClean="0"/>
              <a:t>Толковый словарь живого великорусского языка</a:t>
            </a:r>
            <a:endParaRPr lang="ru-RU" sz="2800" b="1" dirty="0"/>
          </a:p>
        </p:txBody>
      </p:sp>
      <p:sp>
        <p:nvSpPr>
          <p:cNvPr id="3" name="Объект 2"/>
          <p:cNvSpPr>
            <a:spLocks noGrp="1"/>
          </p:cNvSpPr>
          <p:nvPr>
            <p:ph idx="1"/>
          </p:nvPr>
        </p:nvSpPr>
        <p:spPr>
          <a:xfrm>
            <a:off x="179512" y="764704"/>
            <a:ext cx="4392488" cy="5832648"/>
          </a:xfrm>
        </p:spPr>
        <p:txBody>
          <a:bodyPr>
            <a:normAutofit/>
          </a:bodyPr>
          <a:lstStyle/>
          <a:p>
            <a:pPr marL="0" indent="0">
              <a:spcBef>
                <a:spcPts val="0"/>
              </a:spcBef>
              <a:buNone/>
            </a:pPr>
            <a:r>
              <a:rPr lang="ru-RU" altLang="ru-RU" sz="2200" dirty="0"/>
              <a:t>Издать словарь </a:t>
            </a:r>
            <a:r>
              <a:rPr lang="ru-RU" altLang="ru-RU" sz="2200" dirty="0" smtClean="0"/>
              <a:t>Далю</a:t>
            </a:r>
          </a:p>
          <a:p>
            <a:pPr marL="0" indent="0">
              <a:spcBef>
                <a:spcPts val="0"/>
              </a:spcBef>
              <a:buNone/>
            </a:pPr>
            <a:r>
              <a:rPr lang="ru-RU" altLang="ru-RU" sz="2200" dirty="0" smtClean="0"/>
              <a:t>помог  известный</a:t>
            </a:r>
          </a:p>
          <a:p>
            <a:pPr marL="0" indent="0">
              <a:spcBef>
                <a:spcPts val="0"/>
              </a:spcBef>
              <a:buNone/>
            </a:pPr>
            <a:r>
              <a:rPr lang="ru-RU" altLang="ru-RU" sz="2200" dirty="0" smtClean="0"/>
              <a:t>публицист и общественный деятель </a:t>
            </a:r>
            <a:r>
              <a:rPr lang="ru-RU" altLang="ru-RU" sz="2200" dirty="0" err="1" smtClean="0"/>
              <a:t>А.И.Кошелев</a:t>
            </a:r>
            <a:r>
              <a:rPr lang="ru-RU" altLang="ru-RU" sz="2200" dirty="0"/>
              <a:t>.</a:t>
            </a:r>
            <a:endParaRPr lang="ru-RU" sz="2200" dirty="0"/>
          </a:p>
        </p:txBody>
      </p:sp>
      <p:pic>
        <p:nvPicPr>
          <p:cNvPr id="4098" name="Picture 2" descr="File:Kosheljov, Aleksandr Ivanovi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583323"/>
            <a:ext cx="2911626" cy="3240360"/>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6"/>
          <p:cNvSpPr>
            <a:spLocks noChangeArrowheads="1"/>
          </p:cNvSpPr>
          <p:nvPr/>
        </p:nvSpPr>
        <p:spPr bwMode="auto">
          <a:xfrm>
            <a:off x="5148064" y="6131891"/>
            <a:ext cx="316835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2000" b="1" dirty="0" smtClean="0">
                <a:latin typeface="+mn-lt"/>
              </a:rPr>
              <a:t>Карточки Словаря</a:t>
            </a:r>
            <a:endParaRPr lang="ru-RU" altLang="ru-RU" sz="2000" b="1" dirty="0">
              <a:latin typeface="+mn-lt"/>
            </a:endParaRPr>
          </a:p>
          <a:p>
            <a:pPr algn="ctr" eaLnBrk="1" hangingPunct="1"/>
            <a:endParaRPr lang="ru-RU" altLang="ru-RU" sz="2000" b="1" dirty="0">
              <a:latin typeface="+mn-lt"/>
            </a:endParaRPr>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9015" y="1196752"/>
            <a:ext cx="5257800"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3340" y="3683966"/>
            <a:ext cx="4629150"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025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576064"/>
          </a:xfrm>
        </p:spPr>
        <p:txBody>
          <a:bodyPr>
            <a:normAutofit/>
          </a:bodyPr>
          <a:lstStyle/>
          <a:p>
            <a:r>
              <a:rPr lang="ru-RU" sz="2800" b="1" dirty="0" smtClean="0"/>
              <a:t>Толковый словарь живого великорусского языка</a:t>
            </a:r>
            <a:endParaRPr lang="ru-RU" sz="2800" b="1" dirty="0"/>
          </a:p>
        </p:txBody>
      </p:sp>
      <p:sp>
        <p:nvSpPr>
          <p:cNvPr id="4" name="Объект 3"/>
          <p:cNvSpPr>
            <a:spLocks noGrp="1"/>
          </p:cNvSpPr>
          <p:nvPr>
            <p:ph idx="1"/>
          </p:nvPr>
        </p:nvSpPr>
        <p:spPr>
          <a:xfrm>
            <a:off x="457200" y="764704"/>
            <a:ext cx="8229600" cy="5721130"/>
          </a:xfrm>
          <a:noFill/>
        </p:spPr>
        <p:txBody>
          <a:bodyPr>
            <a:normAutofit/>
          </a:bodyPr>
          <a:lstStyle/>
          <a:p>
            <a:pPr marL="0" indent="0" algn="ctr">
              <a:buNone/>
            </a:pPr>
            <a:r>
              <a:rPr lang="ru-RU" sz="2800" dirty="0" smtClean="0"/>
              <a:t>Гнездовой принцип построения словарной статьи:</a:t>
            </a:r>
          </a:p>
          <a:p>
            <a:pPr marL="0" indent="0" algn="just">
              <a:buNone/>
            </a:pPr>
            <a:r>
              <a:rPr lang="ru-RU" altLang="ru-RU" sz="2800" dirty="0" smtClean="0"/>
              <a:t>в  </a:t>
            </a:r>
            <a:r>
              <a:rPr lang="ru-RU" altLang="ru-RU" sz="2800" dirty="0"/>
              <a:t>каждом гнезде </a:t>
            </a:r>
            <a:r>
              <a:rPr lang="ru-RU" altLang="ru-RU" sz="2800" i="1" dirty="0" smtClean="0"/>
              <a:t>слова,  </a:t>
            </a:r>
            <a:r>
              <a:rPr lang="ru-RU" altLang="ru-RU" sz="2800" i="1" dirty="0"/>
              <a:t>образованные от одного </a:t>
            </a:r>
            <a:r>
              <a:rPr lang="ru-RU" altLang="ru-RU" sz="2800" i="1" dirty="0" smtClean="0"/>
              <a:t>корня.</a:t>
            </a:r>
          </a:p>
          <a:p>
            <a:pPr algn="ctr">
              <a:lnSpc>
                <a:spcPct val="90000"/>
              </a:lnSpc>
              <a:buFont typeface="Arial" charset="0"/>
              <a:buNone/>
            </a:pPr>
            <a:r>
              <a:rPr lang="ru-RU" altLang="ru-RU" sz="2200" dirty="0">
                <a:solidFill>
                  <a:srgbClr val="FF0000"/>
                </a:solidFill>
              </a:rPr>
              <a:t>НАПРИМЕР:</a:t>
            </a:r>
          </a:p>
          <a:p>
            <a:pPr marL="0" indent="0">
              <a:lnSpc>
                <a:spcPct val="90000"/>
              </a:lnSpc>
              <a:buNone/>
            </a:pPr>
            <a:endParaRPr lang="ru-RU" altLang="ru-RU" sz="2200" b="1" dirty="0"/>
          </a:p>
          <a:p>
            <a:pPr marL="0" indent="0">
              <a:lnSpc>
                <a:spcPct val="90000"/>
              </a:lnSpc>
              <a:buNone/>
            </a:pPr>
            <a:r>
              <a:rPr lang="ru-RU" altLang="ru-RU" sz="2300" b="1" dirty="0"/>
              <a:t>Школа – </a:t>
            </a:r>
            <a:r>
              <a:rPr lang="ru-RU" altLang="ru-RU" sz="2300" dirty="0"/>
              <a:t>училище // </a:t>
            </a:r>
            <a:r>
              <a:rPr lang="ru-RU" altLang="ru-RU" sz="2300" dirty="0" smtClean="0"/>
              <a:t>рассадник дерев,  </a:t>
            </a:r>
            <a:r>
              <a:rPr lang="ru-RU" altLang="ru-RU" sz="2300" dirty="0"/>
              <a:t>посевы и </a:t>
            </a:r>
            <a:r>
              <a:rPr lang="ru-RU" altLang="ru-RU" sz="2300" dirty="0" smtClean="0"/>
              <a:t>присадки </a:t>
            </a:r>
            <a:r>
              <a:rPr lang="ru-RU" altLang="ru-RU" sz="2300" dirty="0"/>
              <a:t>разных возрастов для разводки плодовых или лесных деревьев // </a:t>
            </a:r>
            <a:r>
              <a:rPr lang="ru-RU" altLang="ru-RU" sz="2300" dirty="0" smtClean="0"/>
              <a:t>манежная выучка лошади, вся постепенность искусственной езды </a:t>
            </a:r>
            <a:r>
              <a:rPr lang="ru-RU" altLang="ru-RU" sz="2300" dirty="0"/>
              <a:t>// всякое положение человека, где он приобретает находчивость, опыт и знания.  </a:t>
            </a:r>
            <a:r>
              <a:rPr lang="ru-RU" altLang="ru-RU" sz="2300" b="1" dirty="0"/>
              <a:t>Школить</a:t>
            </a:r>
            <a:r>
              <a:rPr lang="ru-RU" altLang="ru-RU" sz="2300" dirty="0"/>
              <a:t> значит учить, держать строго под присмотром. </a:t>
            </a:r>
            <a:r>
              <a:rPr lang="ru-RU" altLang="ru-RU" sz="2300" b="1" dirty="0"/>
              <a:t>Школьник</a:t>
            </a:r>
            <a:r>
              <a:rPr lang="ru-RU" altLang="ru-RU" sz="2300" dirty="0"/>
              <a:t>, </a:t>
            </a:r>
            <a:r>
              <a:rPr lang="ru-RU" altLang="ru-RU" sz="2300" b="1" dirty="0"/>
              <a:t>школяр</a:t>
            </a:r>
            <a:r>
              <a:rPr lang="ru-RU" altLang="ru-RU" sz="2300" dirty="0"/>
              <a:t> – ученик, кто ходит в школу. </a:t>
            </a:r>
            <a:r>
              <a:rPr lang="ru-RU" altLang="ru-RU" sz="2300" b="1" dirty="0"/>
              <a:t>Школярство</a:t>
            </a:r>
            <a:r>
              <a:rPr lang="ru-RU" altLang="ru-RU" sz="2300" dirty="0"/>
              <a:t> – сухое, тупое </a:t>
            </a:r>
            <a:r>
              <a:rPr lang="ru-RU" altLang="ru-RU" sz="2300" dirty="0" smtClean="0"/>
              <a:t>учение, </a:t>
            </a:r>
            <a:r>
              <a:rPr lang="ru-RU" altLang="ru-RU" sz="2300" dirty="0"/>
              <a:t>неотступно следующее мелочным, часто вздорным правилам. </a:t>
            </a:r>
            <a:r>
              <a:rPr lang="ru-RU" altLang="ru-RU" sz="2300" b="1" dirty="0"/>
              <a:t>Школьничать, </a:t>
            </a:r>
            <a:r>
              <a:rPr lang="ru-RU" altLang="ru-RU" sz="2300" b="1" dirty="0" err="1"/>
              <a:t>школярить</a:t>
            </a:r>
            <a:r>
              <a:rPr lang="ru-RU" altLang="ru-RU" sz="2300" dirty="0"/>
              <a:t> – забавляться школьными  шалостями, </a:t>
            </a:r>
            <a:r>
              <a:rPr lang="ru-RU" altLang="ru-RU" sz="2300" dirty="0" smtClean="0"/>
              <a:t>повесничать.</a:t>
            </a:r>
            <a:endParaRPr lang="ru-RU" altLang="ru-RU" sz="2300" dirty="0"/>
          </a:p>
          <a:p>
            <a:pPr marL="0" indent="0" algn="just">
              <a:buNone/>
            </a:pPr>
            <a:endParaRPr lang="ru-RU" sz="2800" dirty="0"/>
          </a:p>
        </p:txBody>
      </p:sp>
    </p:spTree>
    <p:extLst>
      <p:ext uri="{BB962C8B-B14F-4D97-AF65-F5344CB8AC3E}">
        <p14:creationId xmlns:p14="http://schemas.microsoft.com/office/powerpoint/2010/main" val="17643099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1224136"/>
          </a:xfrm>
        </p:spPr>
        <p:txBody>
          <a:bodyPr>
            <a:noAutofit/>
          </a:bodyPr>
          <a:lstStyle/>
          <a:p>
            <a:r>
              <a:rPr lang="ru-RU" altLang="ru-RU" sz="2400" b="1" dirty="0" smtClean="0"/>
              <a:t>В.И. Даль </a:t>
            </a:r>
            <a:r>
              <a:rPr lang="ru-RU" altLang="ru-RU" sz="2400" b="1" dirty="0"/>
              <a:t> </a:t>
            </a:r>
            <a:r>
              <a:rPr lang="ru-RU" altLang="ru-RU" sz="2400" b="1" dirty="0" smtClean="0"/>
              <a:t>родился 22 ноября 1801 года в </a:t>
            </a:r>
            <a:r>
              <a:rPr lang="ru-RU" altLang="ru-RU" sz="2400" b="1" dirty="0" err="1" smtClean="0"/>
              <a:t>Лугани</a:t>
            </a:r>
            <a:r>
              <a:rPr lang="ru-RU" altLang="ru-RU" sz="2400" b="1" dirty="0" smtClean="0"/>
              <a:t>, Екатеринбургской губернии, затем семья Далей жила в </a:t>
            </a:r>
            <a:r>
              <a:rPr lang="ru-RU" altLang="ru-RU" sz="2400" b="1" smtClean="0"/>
              <a:t>городе Николаеве.</a:t>
            </a:r>
            <a:r>
              <a:rPr lang="ru-RU" altLang="ru-RU" sz="2000" b="1" dirty="0" smtClean="0"/>
              <a:t/>
            </a:r>
            <a:br>
              <a:rPr lang="ru-RU" altLang="ru-RU" sz="2000" b="1" dirty="0" smtClean="0"/>
            </a:br>
            <a:endParaRPr lang="ru-RU" sz="2000" dirty="0"/>
          </a:p>
        </p:txBody>
      </p:sp>
      <p:sp>
        <p:nvSpPr>
          <p:cNvPr id="3" name="Объект 2"/>
          <p:cNvSpPr>
            <a:spLocks noGrp="1"/>
          </p:cNvSpPr>
          <p:nvPr>
            <p:ph idx="1"/>
          </p:nvPr>
        </p:nvSpPr>
        <p:spPr>
          <a:xfrm>
            <a:off x="179512" y="1412776"/>
            <a:ext cx="4608512" cy="5140715"/>
          </a:xfrm>
        </p:spPr>
        <p:txBody>
          <a:bodyPr>
            <a:normAutofit fontScale="25000" lnSpcReduction="20000"/>
          </a:bodyPr>
          <a:lstStyle/>
          <a:p>
            <a:pPr marL="0" indent="0">
              <a:lnSpc>
                <a:spcPct val="120000"/>
              </a:lnSpc>
              <a:spcBef>
                <a:spcPts val="0"/>
              </a:spcBef>
              <a:buFont typeface="Arial" charset="0"/>
              <a:buNone/>
            </a:pPr>
            <a:r>
              <a:rPr lang="ru-RU" altLang="ru-RU" sz="8400" b="1" dirty="0"/>
              <a:t>Отец Даля</a:t>
            </a:r>
            <a:r>
              <a:rPr lang="ru-RU" altLang="ru-RU" sz="8400" dirty="0"/>
              <a:t> </a:t>
            </a:r>
            <a:r>
              <a:rPr lang="ru-RU" altLang="ru-RU" sz="8400" dirty="0" smtClean="0"/>
              <a:t>– </a:t>
            </a:r>
          </a:p>
          <a:p>
            <a:pPr marL="0" indent="0">
              <a:lnSpc>
                <a:spcPct val="120000"/>
              </a:lnSpc>
              <a:spcBef>
                <a:spcPts val="0"/>
              </a:spcBef>
              <a:buFont typeface="Arial" charset="0"/>
              <a:buNone/>
            </a:pPr>
            <a:r>
              <a:rPr lang="ru-RU" altLang="ru-RU" sz="8400" dirty="0" smtClean="0"/>
              <a:t>Иоганн-Христиан </a:t>
            </a:r>
            <a:r>
              <a:rPr lang="ru-RU" altLang="ru-RU" sz="8400" dirty="0"/>
              <a:t>– датчанин, приехал в Россию по приглашению Екатерины Второй, принял русское подданство, работал  сначала библиотекарем, а затем,  окончив медицинский факультет в Германии, врачом.</a:t>
            </a:r>
          </a:p>
          <a:p>
            <a:pPr marL="0" indent="0">
              <a:lnSpc>
                <a:spcPct val="120000"/>
              </a:lnSpc>
              <a:spcBef>
                <a:spcPts val="0"/>
              </a:spcBef>
              <a:buFont typeface="Arial" charset="0"/>
              <a:buNone/>
            </a:pPr>
            <a:endParaRPr lang="ru-RU" altLang="ru-RU" sz="8400" dirty="0"/>
          </a:p>
          <a:p>
            <a:pPr marL="0" indent="0">
              <a:lnSpc>
                <a:spcPct val="120000"/>
              </a:lnSpc>
              <a:spcBef>
                <a:spcPts val="0"/>
              </a:spcBef>
              <a:buFont typeface="Arial" charset="0"/>
              <a:buNone/>
            </a:pPr>
            <a:r>
              <a:rPr lang="ru-RU" altLang="ru-RU" sz="8400" dirty="0"/>
              <a:t> </a:t>
            </a:r>
            <a:r>
              <a:rPr lang="ru-RU" altLang="ru-RU" sz="8400" b="1" dirty="0"/>
              <a:t>Мать</a:t>
            </a:r>
            <a:r>
              <a:rPr lang="ru-RU" altLang="ru-RU" sz="8400" dirty="0"/>
              <a:t> </a:t>
            </a:r>
            <a:r>
              <a:rPr lang="ru-RU" altLang="ru-RU" sz="8400" dirty="0" smtClean="0"/>
              <a:t>– </a:t>
            </a:r>
          </a:p>
          <a:p>
            <a:pPr marL="0" indent="0">
              <a:lnSpc>
                <a:spcPct val="120000"/>
              </a:lnSpc>
              <a:spcBef>
                <a:spcPts val="0"/>
              </a:spcBef>
              <a:buFont typeface="Arial" charset="0"/>
              <a:buNone/>
            </a:pPr>
            <a:r>
              <a:rPr lang="ru-RU" altLang="ru-RU" sz="8400" dirty="0" smtClean="0"/>
              <a:t>обрусевшая </a:t>
            </a:r>
            <a:r>
              <a:rPr lang="ru-RU" altLang="ru-RU" sz="8400" dirty="0"/>
              <a:t>немка, дочь известной переводчицы </a:t>
            </a:r>
            <a:r>
              <a:rPr lang="ru-RU" altLang="ru-RU" sz="8400" dirty="0" smtClean="0"/>
              <a:t>М. </a:t>
            </a:r>
            <a:r>
              <a:rPr lang="ru-RU" altLang="ru-RU" sz="8400" dirty="0" err="1" smtClean="0"/>
              <a:t>Фрейтаг</a:t>
            </a:r>
            <a:r>
              <a:rPr lang="ru-RU" altLang="ru-RU" sz="8400" dirty="0"/>
              <a:t>.</a:t>
            </a:r>
          </a:p>
          <a:p>
            <a:pPr marL="0" indent="0">
              <a:lnSpc>
                <a:spcPct val="120000"/>
              </a:lnSpc>
              <a:spcBef>
                <a:spcPts val="0"/>
              </a:spcBef>
              <a:buFont typeface="Arial" charset="0"/>
              <a:buNone/>
            </a:pPr>
            <a:endParaRPr lang="ru-RU" altLang="ru-RU" sz="8400" dirty="0"/>
          </a:p>
          <a:p>
            <a:pPr marL="0" indent="0">
              <a:lnSpc>
                <a:spcPct val="120000"/>
              </a:lnSpc>
              <a:spcBef>
                <a:spcPts val="0"/>
              </a:spcBef>
              <a:buFont typeface="Arial" charset="0"/>
              <a:buNone/>
            </a:pPr>
            <a:r>
              <a:rPr lang="ru-RU" altLang="ru-RU" sz="8400" dirty="0" smtClean="0"/>
              <a:t>Родители </a:t>
            </a:r>
            <a:r>
              <a:rPr lang="ru-RU" altLang="ru-RU" sz="8400" dirty="0"/>
              <a:t>Даля знали много языков. Даль получил хорошее домашнее образование.</a:t>
            </a:r>
          </a:p>
          <a:p>
            <a:endParaRPr lang="ru-RU" dirty="0"/>
          </a:p>
        </p:txBody>
      </p:sp>
      <p:pic>
        <p:nvPicPr>
          <p:cNvPr id="4" name="Picture 6" descr="Дом Дал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932040" y="1628800"/>
            <a:ext cx="3888234" cy="4309574"/>
          </a:xfrm>
          <a:prstGeom prst="rect">
            <a:avLst/>
          </a:prstGeom>
        </p:spPr>
      </p:pic>
      <p:sp>
        <p:nvSpPr>
          <p:cNvPr id="5" name="Text Box 7"/>
          <p:cNvSpPr txBox="1">
            <a:spLocks noChangeArrowheads="1"/>
          </p:cNvSpPr>
          <p:nvPr/>
        </p:nvSpPr>
        <p:spPr bwMode="auto">
          <a:xfrm>
            <a:off x="5364088" y="6184159"/>
            <a:ext cx="31683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b="1" dirty="0">
                <a:latin typeface="Georgia" pitchFamily="18" charset="0"/>
              </a:rPr>
              <a:t>Дом </a:t>
            </a:r>
            <a:r>
              <a:rPr lang="ru-RU" altLang="ru-RU" b="1" dirty="0" smtClean="0">
                <a:latin typeface="Georgia" pitchFamily="18" charset="0"/>
              </a:rPr>
              <a:t>Далей в Луганске</a:t>
            </a:r>
            <a:endParaRPr lang="ru-RU" altLang="ru-RU" b="1" dirty="0">
              <a:latin typeface="Georgia" pitchFamily="18" charset="0"/>
            </a:endParaRPr>
          </a:p>
        </p:txBody>
      </p:sp>
    </p:spTree>
    <p:extLst>
      <p:ext uri="{BB962C8B-B14F-4D97-AF65-F5344CB8AC3E}">
        <p14:creationId xmlns:p14="http://schemas.microsoft.com/office/powerpoint/2010/main" val="14344035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576064"/>
          </a:xfrm>
        </p:spPr>
        <p:txBody>
          <a:bodyPr>
            <a:normAutofit/>
          </a:bodyPr>
          <a:lstStyle/>
          <a:p>
            <a:r>
              <a:rPr lang="ru-RU" sz="2800" b="1" dirty="0" smtClean="0"/>
              <a:t>Сборник «Пословицы русского народа»</a:t>
            </a:r>
            <a:endParaRPr lang="ru-RU" sz="2800" b="1" dirty="0"/>
          </a:p>
        </p:txBody>
      </p:sp>
      <p:sp>
        <p:nvSpPr>
          <p:cNvPr id="8" name="Прямоугольник 6"/>
          <p:cNvSpPr>
            <a:spLocks noGrp="1" noChangeArrowheads="1"/>
          </p:cNvSpPr>
          <p:nvPr>
            <p:ph idx="1"/>
          </p:nvPr>
        </p:nvSpPr>
        <p:spPr bwMode="auto">
          <a:xfrm>
            <a:off x="179512" y="908720"/>
            <a:ext cx="4464496"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spcBef>
                <a:spcPts val="0"/>
              </a:spcBef>
              <a:buNone/>
            </a:pPr>
            <a:r>
              <a:rPr lang="ru-RU" altLang="ru-RU" sz="2200" dirty="0" smtClean="0">
                <a:latin typeface="+mn-lt"/>
              </a:rPr>
              <a:t>В 1853 </a:t>
            </a:r>
            <a:r>
              <a:rPr lang="ru-RU" altLang="ru-RU" sz="2200" dirty="0">
                <a:latin typeface="+mn-lt"/>
              </a:rPr>
              <a:t>году Даль отправляет  в Академию  наук  свой сборник «Пословицы русского народа», </a:t>
            </a:r>
            <a:r>
              <a:rPr lang="ru-RU" altLang="ru-RU" sz="2200" dirty="0" smtClean="0">
                <a:latin typeface="+mn-lt"/>
              </a:rPr>
              <a:t>в котором собрано </a:t>
            </a:r>
            <a:r>
              <a:rPr lang="ru-RU" altLang="ru-RU" sz="2200" dirty="0">
                <a:latin typeface="+mn-lt"/>
              </a:rPr>
              <a:t>более 30 тысяч пословиц, поговорок, загадок. Каждую из них Даль записывал на узкую полоску бумаги </a:t>
            </a:r>
            <a:r>
              <a:rPr lang="ru-RU" altLang="ru-RU" sz="2200" dirty="0" smtClean="0">
                <a:latin typeface="+mn-lt"/>
              </a:rPr>
              <a:t>– «ремешок».</a:t>
            </a:r>
            <a:endParaRPr lang="ru-RU" altLang="ru-RU" sz="2200" dirty="0">
              <a:latin typeface="+mn-lt"/>
            </a:endParaRPr>
          </a:p>
          <a:p>
            <a:pPr marL="0" indent="0">
              <a:spcBef>
                <a:spcPts val="0"/>
              </a:spcBef>
              <a:buNone/>
            </a:pPr>
            <a:r>
              <a:rPr lang="ru-RU" altLang="ru-RU" sz="2200" dirty="0" smtClean="0">
                <a:latin typeface="+mn-lt"/>
              </a:rPr>
              <a:t>Пословицы </a:t>
            </a:r>
            <a:r>
              <a:rPr lang="ru-RU" altLang="ru-RU" sz="2200" dirty="0">
                <a:latin typeface="+mn-lt"/>
              </a:rPr>
              <a:t>Даль расположил по темам. Например: Родина –Чужбина, Молодость - Старость </a:t>
            </a:r>
            <a:r>
              <a:rPr lang="ru-RU" altLang="ru-RU" sz="2200" dirty="0" smtClean="0">
                <a:latin typeface="+mn-lt"/>
              </a:rPr>
              <a:t>и т.д</a:t>
            </a:r>
            <a:r>
              <a:rPr lang="ru-RU" altLang="ru-RU" sz="2200" dirty="0">
                <a:latin typeface="+mn-lt"/>
              </a:rPr>
              <a:t>. Каждая тема - отдельная тетрадь.  Всего </a:t>
            </a:r>
            <a:r>
              <a:rPr lang="ru-RU" altLang="ru-RU" sz="2200" dirty="0" smtClean="0">
                <a:latin typeface="+mn-lt"/>
              </a:rPr>
              <a:t>было записано 180 тетрадей, включающих 180 </a:t>
            </a:r>
            <a:r>
              <a:rPr lang="ru-RU" altLang="ru-RU" sz="2200" dirty="0">
                <a:latin typeface="+mn-lt"/>
              </a:rPr>
              <a:t>тем.</a:t>
            </a:r>
          </a:p>
        </p:txBody>
      </p:sp>
      <p:pic>
        <p:nvPicPr>
          <p:cNvPr id="3074" name="Picture 2" descr="http://img11.nnm.ru/9/3/7/3/2/937329d62fb3172d372b775469789de6_fu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836712"/>
            <a:ext cx="3816424"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4247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504056"/>
          </a:xfrm>
        </p:spPr>
        <p:txBody>
          <a:bodyPr>
            <a:normAutofit fontScale="90000"/>
          </a:bodyPr>
          <a:lstStyle/>
          <a:p>
            <a:r>
              <a:rPr lang="ru-RU" sz="2800" b="1" dirty="0" smtClean="0"/>
              <a:t>Сборник «Пословицы русского народа»</a:t>
            </a:r>
            <a:endParaRPr lang="ru-RU" sz="2800" b="1" dirty="0"/>
          </a:p>
        </p:txBody>
      </p:sp>
      <p:sp>
        <p:nvSpPr>
          <p:cNvPr id="8" name="Прямоугольник 6"/>
          <p:cNvSpPr>
            <a:spLocks noGrp="1" noChangeArrowheads="1"/>
          </p:cNvSpPr>
          <p:nvPr>
            <p:ph idx="1"/>
          </p:nvPr>
        </p:nvSpPr>
        <p:spPr bwMode="auto">
          <a:xfrm>
            <a:off x="179512" y="908720"/>
            <a:ext cx="446449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spcBef>
                <a:spcPts val="0"/>
              </a:spcBef>
              <a:buNone/>
            </a:pPr>
            <a:endParaRPr lang="ru-RU" altLang="ru-RU" sz="2200" dirty="0">
              <a:latin typeface="+mn-lt"/>
            </a:endParaRPr>
          </a:p>
        </p:txBody>
      </p:sp>
      <p:pic>
        <p:nvPicPr>
          <p:cNvPr id="5122" name="Picture 2" descr="D:\F 137 № 179\DSCN17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33419" y="1149643"/>
            <a:ext cx="4874334" cy="396044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6"/>
          <p:cNvSpPr>
            <a:spLocks noChangeArrowheads="1"/>
          </p:cNvSpPr>
          <p:nvPr/>
        </p:nvSpPr>
        <p:spPr bwMode="auto">
          <a:xfrm>
            <a:off x="315470" y="5792030"/>
            <a:ext cx="39684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ru-RU" altLang="ru-RU" sz="2000" b="1" dirty="0">
              <a:latin typeface="+mn-lt"/>
            </a:endParaRPr>
          </a:p>
        </p:txBody>
      </p:sp>
      <p:sp>
        <p:nvSpPr>
          <p:cNvPr id="7" name="Прямоугольник 6"/>
          <p:cNvSpPr>
            <a:spLocks noChangeArrowheads="1"/>
          </p:cNvSpPr>
          <p:nvPr/>
        </p:nvSpPr>
        <p:spPr bwMode="auto">
          <a:xfrm>
            <a:off x="509573" y="5645059"/>
            <a:ext cx="378042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600" b="1" dirty="0" smtClean="0">
                <a:latin typeface="+mn-lt"/>
              </a:rPr>
              <a:t>Архивная книга, в которой хранится </a:t>
            </a:r>
            <a:r>
              <a:rPr lang="en-US" altLang="ru-RU" sz="1600" b="1" dirty="0" smtClean="0">
                <a:latin typeface="+mn-lt"/>
              </a:rPr>
              <a:t>II</a:t>
            </a:r>
            <a:r>
              <a:rPr lang="ru-RU" altLang="ru-RU" sz="1600" b="1" dirty="0" smtClean="0">
                <a:latin typeface="+mn-lt"/>
              </a:rPr>
              <a:t> ч. Рукописи «Пословиц…» (Фонд № 137 Института русской литературы</a:t>
            </a:r>
            <a:r>
              <a:rPr lang="ru-RU" altLang="ru-RU" sz="2000" b="1" dirty="0" smtClean="0">
                <a:latin typeface="+mn-lt"/>
              </a:rPr>
              <a:t>)</a:t>
            </a:r>
            <a:endParaRPr lang="ru-RU" altLang="ru-RU" sz="2000" b="1" dirty="0">
              <a:latin typeface="+mn-lt"/>
            </a:endParaRPr>
          </a:p>
          <a:p>
            <a:pPr algn="ctr" eaLnBrk="1" hangingPunct="1"/>
            <a:endParaRPr lang="ru-RU" altLang="ru-RU" sz="2000" b="1" dirty="0">
              <a:latin typeface="+mn-lt"/>
            </a:endParaRPr>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6610" y="763325"/>
            <a:ext cx="3795830" cy="5299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Прямоугольник 8"/>
          <p:cNvSpPr>
            <a:spLocks noChangeArrowheads="1"/>
          </p:cNvSpPr>
          <p:nvPr/>
        </p:nvSpPr>
        <p:spPr bwMode="auto">
          <a:xfrm>
            <a:off x="4752020" y="6120624"/>
            <a:ext cx="37804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600" b="1" dirty="0" smtClean="0">
                <a:latin typeface="+mn-lt"/>
              </a:rPr>
              <a:t>Фрагмент рукописи</a:t>
            </a:r>
            <a:endParaRPr lang="ru-RU" altLang="ru-RU" sz="2000" b="1" dirty="0">
              <a:latin typeface="+mn-lt"/>
            </a:endParaRPr>
          </a:p>
          <a:p>
            <a:pPr algn="ctr" eaLnBrk="1" hangingPunct="1"/>
            <a:endParaRPr lang="ru-RU" altLang="ru-RU" sz="2000" b="1" dirty="0">
              <a:latin typeface="+mn-lt"/>
            </a:endParaRPr>
          </a:p>
        </p:txBody>
      </p:sp>
    </p:spTree>
    <p:extLst>
      <p:ext uri="{BB962C8B-B14F-4D97-AF65-F5344CB8AC3E}">
        <p14:creationId xmlns:p14="http://schemas.microsoft.com/office/powerpoint/2010/main" val="11413059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familii.ru/images/pages/krest_d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781" y="908720"/>
            <a:ext cx="2804583" cy="374441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a:spLocks noChangeArrowheads="1"/>
          </p:cNvSpPr>
          <p:nvPr/>
        </p:nvSpPr>
        <p:spPr bwMode="auto">
          <a:xfrm>
            <a:off x="827584" y="4869160"/>
            <a:ext cx="252028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600" b="1" dirty="0" smtClean="0">
                <a:latin typeface="+mn-lt"/>
              </a:rPr>
              <a:t>Могила В.И. Даля на Ваганьковском кладбище в Москве</a:t>
            </a:r>
            <a:endParaRPr lang="ru-RU" altLang="ru-RU" sz="2000" b="1" dirty="0">
              <a:latin typeface="+mn-lt"/>
            </a:endParaRPr>
          </a:p>
          <a:p>
            <a:pPr algn="ctr" eaLnBrk="1" hangingPunct="1"/>
            <a:endParaRPr lang="ru-RU" altLang="ru-RU" sz="2000" b="1" dirty="0">
              <a:latin typeface="+mn-lt"/>
            </a:endParaRPr>
          </a:p>
        </p:txBody>
      </p:sp>
      <p:sp>
        <p:nvSpPr>
          <p:cNvPr id="6" name="Rectangle 4"/>
          <p:cNvSpPr txBox="1">
            <a:spLocks noChangeArrowheads="1"/>
          </p:cNvSpPr>
          <p:nvPr/>
        </p:nvSpPr>
        <p:spPr>
          <a:xfrm>
            <a:off x="3995936" y="380628"/>
            <a:ext cx="4536504" cy="578467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ru-RU" altLang="ru-RU" sz="2600" b="1" dirty="0" smtClean="0">
                <a:solidFill>
                  <a:schemeClr val="tx2"/>
                </a:solidFill>
              </a:rPr>
              <a:t>Даль как бы прожил множество жизней и создал книгу, наполненную миллионами голосов, отзвуками событий, печалей, радостей, песен,  мудрых и озорных бесед. В них видны и те черты, какие Пушкин считает присущими именно нашему народу : веселое лукавство ума и живописный способ выражаться. </a:t>
            </a:r>
          </a:p>
          <a:p>
            <a:pPr marL="0" indent="0">
              <a:lnSpc>
                <a:spcPct val="90000"/>
              </a:lnSpc>
              <a:buNone/>
            </a:pPr>
            <a:r>
              <a:rPr lang="ru-RU" altLang="ru-RU" sz="2600" b="1" dirty="0" smtClean="0">
                <a:solidFill>
                  <a:schemeClr val="tx2"/>
                </a:solidFill>
              </a:rPr>
              <a:t>В. Д. Берестов</a:t>
            </a:r>
          </a:p>
          <a:p>
            <a:pPr marL="0" indent="0">
              <a:lnSpc>
                <a:spcPct val="90000"/>
              </a:lnSpc>
              <a:buNone/>
            </a:pPr>
            <a:endParaRPr lang="ru-RU" altLang="ru-RU" sz="2000" b="1" dirty="0" smtClean="0">
              <a:solidFill>
                <a:schemeClr val="tx2"/>
              </a:solidFill>
            </a:endParaRPr>
          </a:p>
        </p:txBody>
      </p:sp>
    </p:spTree>
    <p:extLst>
      <p:ext uri="{BB962C8B-B14F-4D97-AF65-F5344CB8AC3E}">
        <p14:creationId xmlns:p14="http://schemas.microsoft.com/office/powerpoint/2010/main" val="16333090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t>Морской кадетский корпус в Петербурге</a:t>
            </a:r>
            <a:endParaRPr lang="ru-RU" sz="2800" b="1" dirty="0"/>
          </a:p>
        </p:txBody>
      </p:sp>
      <p:sp>
        <p:nvSpPr>
          <p:cNvPr id="3" name="Объект 2"/>
          <p:cNvSpPr>
            <a:spLocks noGrp="1"/>
          </p:cNvSpPr>
          <p:nvPr>
            <p:ph idx="1"/>
          </p:nvPr>
        </p:nvSpPr>
        <p:spPr>
          <a:xfrm>
            <a:off x="4355976" y="1600200"/>
            <a:ext cx="4330824" cy="4781128"/>
          </a:xfrm>
        </p:spPr>
        <p:txBody>
          <a:bodyPr>
            <a:noAutofit/>
          </a:bodyPr>
          <a:lstStyle/>
          <a:p>
            <a:pPr marL="0" indent="0">
              <a:buNone/>
            </a:pPr>
            <a:r>
              <a:rPr lang="ru-RU" altLang="ru-RU" sz="2200" dirty="0"/>
              <a:t>В 13 лет </a:t>
            </a:r>
            <a:r>
              <a:rPr lang="ru-RU" altLang="ru-RU" sz="2200" dirty="0" smtClean="0"/>
              <a:t>В.И. Даль поступил </a:t>
            </a:r>
            <a:r>
              <a:rPr lang="ru-RU" altLang="ru-RU" sz="2200" dirty="0"/>
              <a:t>в Морской </a:t>
            </a:r>
            <a:r>
              <a:rPr lang="ru-RU" altLang="ru-RU" sz="2200" dirty="0" smtClean="0"/>
              <a:t>кадетский корпус </a:t>
            </a:r>
            <a:r>
              <a:rPr lang="ru-RU" altLang="ru-RU" sz="2200" dirty="0"/>
              <a:t>в Петербурге, где провел 5 лет. Окончить корпус было не просто. При выпуске сдавали экзамены по алгебре, геометрии, тригонометрии, высшей математике, геодезии, астрономии, физике, навигации, механике, теории морского искусства, грамматике, истории, иностранным языкам, артиллерии, фортификации, корабельной архитектуре.</a:t>
            </a:r>
            <a:endParaRPr lang="ru-RU" sz="2200" dirty="0"/>
          </a:p>
        </p:txBody>
      </p:sp>
      <p:pic>
        <p:nvPicPr>
          <p:cNvPr id="5" name="Picture 6" descr="0074-0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55650" y="1484313"/>
            <a:ext cx="2952750" cy="4525962"/>
          </a:xfrm>
          <a:prstGeom prst="rect">
            <a:avLst/>
          </a:prstGeom>
        </p:spPr>
      </p:pic>
    </p:spTree>
    <p:extLst>
      <p:ext uri="{BB962C8B-B14F-4D97-AF65-F5344CB8AC3E}">
        <p14:creationId xmlns:p14="http://schemas.microsoft.com/office/powerpoint/2010/main" val="34660765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ru-RU" sz="2800" b="1" dirty="0" smtClean="0"/>
              <a:t>Морской кадетский корпус в Петербурге</a:t>
            </a:r>
            <a:endParaRPr lang="ru-RU" sz="2800" b="1" dirty="0"/>
          </a:p>
        </p:txBody>
      </p:sp>
      <p:pic>
        <p:nvPicPr>
          <p:cNvPr id="6" name="Picture 3" descr="D:\ИРА\Даль\Clip_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1" y="1196752"/>
            <a:ext cx="4159752" cy="3299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p:cNvSpPr txBox="1">
            <a:spLocks noChangeArrowheads="1"/>
          </p:cNvSpPr>
          <p:nvPr/>
        </p:nvSpPr>
        <p:spPr bwMode="auto">
          <a:xfrm>
            <a:off x="402522" y="4797152"/>
            <a:ext cx="3926209"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ru-RU" altLang="ru-RU" sz="2000" b="1" dirty="0" smtClean="0">
                <a:latin typeface="+mn-lt"/>
              </a:rPr>
              <a:t>Морской </a:t>
            </a:r>
            <a:r>
              <a:rPr lang="ru-RU" altLang="ru-RU" sz="2000" b="1" dirty="0">
                <a:latin typeface="+mn-lt"/>
              </a:rPr>
              <a:t>корпус</a:t>
            </a:r>
          </a:p>
        </p:txBody>
      </p:sp>
      <p:pic>
        <p:nvPicPr>
          <p:cNvPr id="8" name="Picture 15" descr="0_512c_473790e0_X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1196752"/>
            <a:ext cx="2160240"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Объект 3"/>
          <p:cNvSpPr>
            <a:spLocks noGrp="1"/>
          </p:cNvSpPr>
          <p:nvPr>
            <p:ph idx="1"/>
          </p:nvPr>
        </p:nvSpPr>
        <p:spPr>
          <a:xfrm>
            <a:off x="285751" y="5197202"/>
            <a:ext cx="8606729" cy="1328142"/>
          </a:xfrm>
        </p:spPr>
        <p:txBody>
          <a:bodyPr>
            <a:normAutofit fontScale="62500" lnSpcReduction="20000"/>
          </a:bodyPr>
          <a:lstStyle/>
          <a:p>
            <a:pPr marL="0" indent="0" algn="just">
              <a:buNone/>
            </a:pPr>
            <a:endParaRPr lang="ru-RU" altLang="ru-RU" b="1" dirty="0" smtClean="0"/>
          </a:p>
          <a:p>
            <a:pPr marL="0" indent="0" algn="just">
              <a:buNone/>
            </a:pPr>
            <a:r>
              <a:rPr lang="ru-RU" altLang="ru-RU" sz="3500" dirty="0" smtClean="0"/>
              <a:t>В </a:t>
            </a:r>
            <a:r>
              <a:rPr lang="ru-RU" altLang="ru-RU" sz="3500" dirty="0"/>
              <a:t>1817 году в числе 12 лучших гардемаринов Даль совершил плавание на бриге «Феникс» к берегам Швеции и Дании.</a:t>
            </a:r>
            <a:br>
              <a:rPr lang="ru-RU" altLang="ru-RU" sz="3500" dirty="0"/>
            </a:br>
            <a:endParaRPr lang="ru-RU" sz="3500" dirty="0"/>
          </a:p>
        </p:txBody>
      </p:sp>
      <p:sp>
        <p:nvSpPr>
          <p:cNvPr id="10" name="Text Box 12"/>
          <p:cNvSpPr txBox="1">
            <a:spLocks noChangeArrowheads="1"/>
          </p:cNvSpPr>
          <p:nvPr/>
        </p:nvSpPr>
        <p:spPr bwMode="auto">
          <a:xfrm>
            <a:off x="5922778" y="4813821"/>
            <a:ext cx="20542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2000" b="1" dirty="0">
                <a:latin typeface="+mn-lt"/>
              </a:rPr>
              <a:t>Бриг «Феникс»</a:t>
            </a:r>
          </a:p>
        </p:txBody>
      </p:sp>
    </p:spTree>
    <p:extLst>
      <p:ext uri="{BB962C8B-B14F-4D97-AF65-F5344CB8AC3E}">
        <p14:creationId xmlns:p14="http://schemas.microsoft.com/office/powerpoint/2010/main" val="27454491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ru-RU" sz="2800" b="1" dirty="0" smtClean="0"/>
              <a:t>В.И. Даль в 1819 – 1823 гг.</a:t>
            </a:r>
            <a:endParaRPr lang="ru-RU" sz="2800" b="1" dirty="0"/>
          </a:p>
        </p:txBody>
      </p:sp>
      <p:sp>
        <p:nvSpPr>
          <p:cNvPr id="3" name="Объект 2"/>
          <p:cNvSpPr>
            <a:spLocks noGrp="1"/>
          </p:cNvSpPr>
          <p:nvPr>
            <p:ph idx="1"/>
          </p:nvPr>
        </p:nvSpPr>
        <p:spPr>
          <a:xfrm>
            <a:off x="3707904" y="1196752"/>
            <a:ext cx="4978896" cy="5256584"/>
          </a:xfrm>
        </p:spPr>
        <p:txBody>
          <a:bodyPr>
            <a:normAutofit fontScale="70000" lnSpcReduction="20000"/>
          </a:bodyPr>
          <a:lstStyle/>
          <a:p>
            <a:pPr marL="0" indent="0" algn="just">
              <a:buNone/>
            </a:pPr>
            <a:r>
              <a:rPr lang="ru-RU" altLang="ru-RU" sz="3300" dirty="0"/>
              <a:t>В 1819 году Даль заканчивает корпус и направляется мичманом на службу во флот в Николаеве.</a:t>
            </a:r>
          </a:p>
          <a:p>
            <a:pPr marL="0" indent="0" algn="just">
              <a:buNone/>
            </a:pPr>
            <a:r>
              <a:rPr lang="ru-RU" altLang="ru-RU" sz="3300" dirty="0"/>
              <a:t>Даль прослужил во флоте 7 лет. Одновременно он занимается литературой и собиранием слов. В Николаеве Даль сочиняет </a:t>
            </a:r>
            <a:r>
              <a:rPr lang="ru-RU" altLang="ru-RU" sz="3300" dirty="0" smtClean="0"/>
              <a:t>свои первые произведения: стихи </a:t>
            </a:r>
            <a:r>
              <a:rPr lang="ru-RU" altLang="ru-RU" sz="3300" dirty="0"/>
              <a:t>и одноактные </a:t>
            </a:r>
            <a:r>
              <a:rPr lang="ru-RU" altLang="ru-RU" sz="3300" dirty="0" smtClean="0"/>
              <a:t>комедии </a:t>
            </a:r>
            <a:r>
              <a:rPr lang="ru-RU" altLang="ru-RU" sz="3300" dirty="0"/>
              <a:t>«Невеста в мешке, или Билет в Казань» (1821г.) и «Медведь в маскараде» (1822г.)</a:t>
            </a:r>
          </a:p>
          <a:p>
            <a:pPr marL="0" indent="0" algn="just">
              <a:buNone/>
            </a:pPr>
            <a:r>
              <a:rPr lang="ru-RU" altLang="ru-RU" sz="3300" dirty="0"/>
              <a:t>В 1823 году в Николаеве Даль был арестован за сочинение пасквиля на вице-адмирала А.С. </a:t>
            </a:r>
            <a:r>
              <a:rPr lang="ru-RU" altLang="ru-RU" sz="3300" dirty="0" err="1"/>
              <a:t>Грейга</a:t>
            </a:r>
            <a:r>
              <a:rPr lang="ru-RU" altLang="ru-RU" sz="3300" dirty="0"/>
              <a:t>, но вскоре был освобождён. Получив повышение, был переведён на </a:t>
            </a:r>
            <a:r>
              <a:rPr lang="ru-RU" altLang="ru-RU" sz="3300" dirty="0" smtClean="0"/>
              <a:t>Балтику, в г. Кронштадт.</a:t>
            </a:r>
            <a:endParaRPr lang="ru-RU" altLang="ru-RU" sz="3300" dirty="0"/>
          </a:p>
          <a:p>
            <a:endParaRPr lang="ru-RU" dirty="0"/>
          </a:p>
        </p:txBody>
      </p:sp>
      <p:pic>
        <p:nvPicPr>
          <p:cNvPr id="4" name="Picture 2" descr="C:\Users\1\Pictures\2345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1196752"/>
            <a:ext cx="3221537"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7867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ru-RU" sz="2800" b="1" dirty="0" err="1" smtClean="0"/>
              <a:t>Дерптский</a:t>
            </a:r>
            <a:r>
              <a:rPr lang="ru-RU" sz="2800" b="1" dirty="0" smtClean="0"/>
              <a:t> университет в жизни В.И. Даля</a:t>
            </a:r>
            <a:endParaRPr lang="ru-RU" sz="2800" b="1" dirty="0"/>
          </a:p>
        </p:txBody>
      </p:sp>
      <p:sp>
        <p:nvSpPr>
          <p:cNvPr id="3" name="Объект 2"/>
          <p:cNvSpPr>
            <a:spLocks noGrp="1"/>
          </p:cNvSpPr>
          <p:nvPr>
            <p:ph idx="1"/>
          </p:nvPr>
        </p:nvSpPr>
        <p:spPr>
          <a:xfrm>
            <a:off x="323528" y="1052736"/>
            <a:ext cx="4464496" cy="5369553"/>
          </a:xfrm>
        </p:spPr>
        <p:txBody>
          <a:bodyPr>
            <a:normAutofit fontScale="92500" lnSpcReduction="10000"/>
          </a:bodyPr>
          <a:lstStyle/>
          <a:p>
            <a:pPr marL="0" indent="0">
              <a:buNone/>
            </a:pPr>
            <a:r>
              <a:rPr lang="ru-RU" altLang="ru-RU" dirty="0" smtClean="0"/>
              <a:t>Даль служит в Кронштадте полтора года. с </a:t>
            </a:r>
            <a:r>
              <a:rPr lang="ru-RU" altLang="ru-RU" dirty="0"/>
              <a:t>1 января 1826 года подаёт в </a:t>
            </a:r>
            <a:r>
              <a:rPr lang="ru-RU" altLang="ru-RU" dirty="0" smtClean="0"/>
              <a:t>отставку и  поступает </a:t>
            </a:r>
            <a:r>
              <a:rPr lang="ru-RU" altLang="ru-RU" dirty="0"/>
              <a:t>на медицинский факультет университета в Дерпте. </a:t>
            </a:r>
            <a:r>
              <a:rPr lang="ru-RU" altLang="ru-RU" dirty="0" err="1"/>
              <a:t>Дерптский</a:t>
            </a:r>
            <a:r>
              <a:rPr lang="ru-RU" altLang="ru-RU" dirty="0"/>
              <a:t> период своей жизни Даль называет «</a:t>
            </a:r>
            <a:r>
              <a:rPr lang="ru-RU" altLang="ru-RU" i="1" dirty="0"/>
              <a:t>временем </a:t>
            </a:r>
            <a:r>
              <a:rPr lang="ru-RU" altLang="ru-RU" i="1" dirty="0" smtClean="0"/>
              <a:t>восторга» </a:t>
            </a:r>
            <a:r>
              <a:rPr lang="ru-RU" altLang="ru-RU" i="1" dirty="0"/>
              <a:t>и </a:t>
            </a:r>
            <a:r>
              <a:rPr lang="ru-RU" altLang="ru-RU" i="1" dirty="0" smtClean="0"/>
              <a:t>«золотым веком» своей жизни</a:t>
            </a:r>
            <a:r>
              <a:rPr lang="ru-RU" altLang="ru-RU" dirty="0" smtClean="0"/>
              <a:t>.</a:t>
            </a:r>
            <a:endParaRPr lang="ru-RU" dirty="0"/>
          </a:p>
        </p:txBody>
      </p:sp>
      <p:pic>
        <p:nvPicPr>
          <p:cNvPr id="4098" name="Picture 2" descr="File:JuriewUniversita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1" y="1340769"/>
            <a:ext cx="3594039" cy="3744416"/>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12"/>
          <p:cNvSpPr txBox="1">
            <a:spLocks noChangeArrowheads="1"/>
          </p:cNvSpPr>
          <p:nvPr/>
        </p:nvSpPr>
        <p:spPr bwMode="auto">
          <a:xfrm>
            <a:off x="5436096" y="5445224"/>
            <a:ext cx="324036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2000" b="1" dirty="0" smtClean="0">
                <a:latin typeface="+mn-lt"/>
              </a:rPr>
              <a:t>Университет Дерпта (Тарту) в начале </a:t>
            </a:r>
            <a:r>
              <a:rPr lang="en-US" altLang="ru-RU" sz="2000" b="1" dirty="0" smtClean="0">
                <a:latin typeface="+mn-lt"/>
              </a:rPr>
              <a:t>XIX </a:t>
            </a:r>
            <a:r>
              <a:rPr lang="ru-RU" altLang="ru-RU" sz="2000" b="1" dirty="0" smtClean="0">
                <a:latin typeface="+mn-lt"/>
              </a:rPr>
              <a:t>века</a:t>
            </a:r>
          </a:p>
        </p:txBody>
      </p:sp>
    </p:spTree>
    <p:extLst>
      <p:ext uri="{BB962C8B-B14F-4D97-AF65-F5344CB8AC3E}">
        <p14:creationId xmlns:p14="http://schemas.microsoft.com/office/powerpoint/2010/main" val="22472557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ru-RU" sz="2800" b="1" dirty="0" err="1" smtClean="0"/>
              <a:t>Дерптский</a:t>
            </a:r>
            <a:r>
              <a:rPr lang="ru-RU" sz="2800" b="1" dirty="0" smtClean="0"/>
              <a:t> университет в жизни В.И. Даля</a:t>
            </a:r>
            <a:endParaRPr lang="ru-RU" sz="2800" b="1" dirty="0"/>
          </a:p>
        </p:txBody>
      </p:sp>
      <p:sp>
        <p:nvSpPr>
          <p:cNvPr id="3" name="Объект 2"/>
          <p:cNvSpPr>
            <a:spLocks noGrp="1"/>
          </p:cNvSpPr>
          <p:nvPr>
            <p:ph idx="1"/>
          </p:nvPr>
        </p:nvSpPr>
        <p:spPr>
          <a:xfrm>
            <a:off x="395536" y="4797152"/>
            <a:ext cx="8352928" cy="1800200"/>
          </a:xfrm>
        </p:spPr>
        <p:txBody>
          <a:bodyPr>
            <a:noAutofit/>
          </a:bodyPr>
          <a:lstStyle/>
          <a:p>
            <a:pPr marL="0" indent="0" algn="just">
              <a:buNone/>
            </a:pPr>
            <a:r>
              <a:rPr lang="ru-RU" altLang="ru-RU" sz="2800" dirty="0" smtClean="0"/>
              <a:t>В.И. Даль </a:t>
            </a:r>
            <a:r>
              <a:rPr lang="ru-RU" altLang="ru-RU" sz="2800" dirty="0"/>
              <a:t>часто бывает в доме профессора хирургии </a:t>
            </a:r>
            <a:r>
              <a:rPr lang="ru-RU" altLang="ru-RU" sz="2800" dirty="0" err="1"/>
              <a:t>Мойера</a:t>
            </a:r>
            <a:r>
              <a:rPr lang="ru-RU" altLang="ru-RU" sz="2800" dirty="0"/>
              <a:t>, куда приходят поэты  Жуковский и  Языков, </a:t>
            </a:r>
            <a:r>
              <a:rPr lang="ru-RU" altLang="ru-RU" sz="2800" dirty="0" smtClean="0"/>
              <a:t>а также любимый </a:t>
            </a:r>
            <a:r>
              <a:rPr lang="ru-RU" altLang="ru-RU" sz="2800" dirty="0"/>
              <a:t>ученик </a:t>
            </a:r>
            <a:r>
              <a:rPr lang="ru-RU" altLang="ru-RU" sz="2800" dirty="0" err="1"/>
              <a:t>Мойера</a:t>
            </a:r>
            <a:r>
              <a:rPr lang="ru-RU" altLang="ru-RU" sz="2800" dirty="0"/>
              <a:t> </a:t>
            </a:r>
            <a:r>
              <a:rPr lang="ru-RU" altLang="ru-RU" sz="2800" dirty="0" smtClean="0"/>
              <a:t>- </a:t>
            </a:r>
            <a:r>
              <a:rPr lang="ru-RU" altLang="ru-RU" sz="2800" dirty="0"/>
              <a:t>будущий великий хирург </a:t>
            </a:r>
            <a:r>
              <a:rPr lang="ru-RU" altLang="ru-RU" sz="2800" dirty="0" smtClean="0"/>
              <a:t>Пирогов</a:t>
            </a:r>
            <a:r>
              <a:rPr lang="ru-RU" altLang="ru-RU" sz="2800" i="1" dirty="0" smtClean="0"/>
              <a:t>.</a:t>
            </a:r>
            <a:endParaRPr lang="ru-RU" sz="2800" dirty="0"/>
          </a:p>
        </p:txBody>
      </p:sp>
      <p:pic>
        <p:nvPicPr>
          <p:cNvPr id="12" name="Picture 95" descr="Жуковски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43905"/>
            <a:ext cx="161925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5" descr="Языков"/>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1443905"/>
            <a:ext cx="1620838"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4" descr="Пирогов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0613" y="1443906"/>
            <a:ext cx="161925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96"/>
          <p:cNvSpPr txBox="1">
            <a:spLocks noChangeArrowheads="1"/>
          </p:cNvSpPr>
          <p:nvPr/>
        </p:nvSpPr>
        <p:spPr bwMode="auto">
          <a:xfrm>
            <a:off x="6105369" y="3789040"/>
            <a:ext cx="1655763"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1600" b="1" dirty="0">
                <a:latin typeface="Georgia" pitchFamily="18" charset="0"/>
              </a:rPr>
              <a:t>Николай Михайлович       Пирогов</a:t>
            </a:r>
          </a:p>
        </p:txBody>
      </p:sp>
      <p:sp>
        <p:nvSpPr>
          <p:cNvPr id="16" name="Text Box 92"/>
          <p:cNvSpPr txBox="1">
            <a:spLocks noChangeArrowheads="1"/>
          </p:cNvSpPr>
          <p:nvPr/>
        </p:nvSpPr>
        <p:spPr bwMode="auto">
          <a:xfrm>
            <a:off x="3635896" y="3789040"/>
            <a:ext cx="1728787"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1600" b="1" dirty="0">
                <a:latin typeface="Georgia" pitchFamily="18" charset="0"/>
              </a:rPr>
              <a:t>Языков Николаевич </a:t>
            </a:r>
          </a:p>
          <a:p>
            <a:pPr eaLnBrk="1" hangingPunct="1"/>
            <a:r>
              <a:rPr lang="ru-RU" altLang="ru-RU" sz="1600" b="1" dirty="0">
                <a:latin typeface="Georgia" pitchFamily="18" charset="0"/>
              </a:rPr>
              <a:t>Михайлович</a:t>
            </a:r>
          </a:p>
        </p:txBody>
      </p:sp>
      <p:sp>
        <p:nvSpPr>
          <p:cNvPr id="17" name="Text Box 79"/>
          <p:cNvSpPr txBox="1">
            <a:spLocks noChangeArrowheads="1"/>
          </p:cNvSpPr>
          <p:nvPr/>
        </p:nvSpPr>
        <p:spPr bwMode="auto">
          <a:xfrm>
            <a:off x="812726" y="3789040"/>
            <a:ext cx="15621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1600" b="1" dirty="0">
                <a:latin typeface="Georgia" pitchFamily="18" charset="0"/>
              </a:rPr>
              <a:t>Василий</a:t>
            </a:r>
          </a:p>
          <a:p>
            <a:pPr eaLnBrk="1" hangingPunct="1"/>
            <a:r>
              <a:rPr lang="ru-RU" altLang="ru-RU" sz="1600" b="1" dirty="0">
                <a:latin typeface="Georgia" pitchFamily="18" charset="0"/>
              </a:rPr>
              <a:t>Андреевич</a:t>
            </a:r>
          </a:p>
          <a:p>
            <a:pPr eaLnBrk="1" hangingPunct="1"/>
            <a:r>
              <a:rPr lang="ru-RU" altLang="ru-RU" sz="1600" b="1" dirty="0">
                <a:latin typeface="Georgia" pitchFamily="18" charset="0"/>
              </a:rPr>
              <a:t>Жуковский</a:t>
            </a:r>
          </a:p>
        </p:txBody>
      </p:sp>
    </p:spTree>
    <p:extLst>
      <p:ext uri="{BB962C8B-B14F-4D97-AF65-F5344CB8AC3E}">
        <p14:creationId xmlns:p14="http://schemas.microsoft.com/office/powerpoint/2010/main" val="2084372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r>
              <a:rPr lang="ru-RU" sz="3000" b="1" dirty="0" smtClean="0"/>
              <a:t>В.И. Даль – военный врач</a:t>
            </a:r>
            <a:endParaRPr lang="ru-RU" sz="3000" b="1" dirty="0"/>
          </a:p>
        </p:txBody>
      </p:sp>
      <p:sp>
        <p:nvSpPr>
          <p:cNvPr id="3" name="Объект 2"/>
          <p:cNvSpPr>
            <a:spLocks noGrp="1"/>
          </p:cNvSpPr>
          <p:nvPr>
            <p:ph idx="1"/>
          </p:nvPr>
        </p:nvSpPr>
        <p:spPr>
          <a:xfrm>
            <a:off x="323528" y="1052736"/>
            <a:ext cx="4896544" cy="5472608"/>
          </a:xfrm>
        </p:spPr>
        <p:txBody>
          <a:bodyPr>
            <a:normAutofit fontScale="47500" lnSpcReduction="20000"/>
          </a:bodyPr>
          <a:lstStyle/>
          <a:p>
            <a:pPr marL="0" indent="0">
              <a:lnSpc>
                <a:spcPct val="120000"/>
              </a:lnSpc>
              <a:spcBef>
                <a:spcPts val="0"/>
              </a:spcBef>
              <a:buClr>
                <a:schemeClr val="accent3"/>
              </a:buClr>
              <a:buNone/>
              <a:defRPr/>
            </a:pPr>
            <a:r>
              <a:rPr lang="ru-RU" sz="4600" dirty="0"/>
              <a:t>В 1828 году, в связи нехватки врачей в действующей </a:t>
            </a:r>
            <a:r>
              <a:rPr lang="ru-RU" sz="4600" dirty="0" smtClean="0"/>
              <a:t>армии, </a:t>
            </a:r>
            <a:r>
              <a:rPr lang="ru-RU" sz="4600" dirty="0"/>
              <a:t>Даль поступил на службу, с честью выдержав экзамен.</a:t>
            </a:r>
          </a:p>
          <a:p>
            <a:pPr marL="274320" indent="-274320">
              <a:lnSpc>
                <a:spcPct val="120000"/>
              </a:lnSpc>
              <a:spcBef>
                <a:spcPts val="0"/>
              </a:spcBef>
              <a:buClr>
                <a:schemeClr val="accent3"/>
              </a:buClr>
              <a:buNone/>
              <a:defRPr/>
            </a:pPr>
            <a:r>
              <a:rPr lang="ru-RU" sz="4600" dirty="0" smtClean="0"/>
              <a:t>Тема </a:t>
            </a:r>
            <a:r>
              <a:rPr lang="ru-RU" sz="4600" dirty="0"/>
              <a:t>его </a:t>
            </a:r>
            <a:r>
              <a:rPr lang="ru-RU" sz="4600" dirty="0" smtClean="0"/>
              <a:t>диссертации - </a:t>
            </a:r>
            <a:r>
              <a:rPr lang="ru-RU" sz="4600" dirty="0"/>
              <a:t>«</a:t>
            </a:r>
            <a:r>
              <a:rPr lang="ru-RU" sz="4600" dirty="0" smtClean="0"/>
              <a:t>Об</a:t>
            </a:r>
          </a:p>
          <a:p>
            <a:pPr marL="274320" indent="-274320">
              <a:lnSpc>
                <a:spcPct val="120000"/>
              </a:lnSpc>
              <a:spcBef>
                <a:spcPts val="0"/>
              </a:spcBef>
              <a:buClr>
                <a:schemeClr val="accent3"/>
              </a:buClr>
              <a:buNone/>
              <a:defRPr/>
            </a:pPr>
            <a:r>
              <a:rPr lang="ru-RU" sz="4600" dirty="0" smtClean="0"/>
              <a:t>успешном </a:t>
            </a:r>
            <a:r>
              <a:rPr lang="ru-RU" sz="4600" dirty="0"/>
              <a:t>методе </a:t>
            </a:r>
            <a:r>
              <a:rPr lang="ru-RU" sz="4600" dirty="0" smtClean="0"/>
              <a:t>трепанации</a:t>
            </a:r>
          </a:p>
          <a:p>
            <a:pPr marL="274320" indent="-274320">
              <a:lnSpc>
                <a:spcPct val="120000"/>
              </a:lnSpc>
              <a:spcBef>
                <a:spcPts val="0"/>
              </a:spcBef>
              <a:buClr>
                <a:schemeClr val="accent3"/>
              </a:buClr>
              <a:buNone/>
              <a:defRPr/>
            </a:pPr>
            <a:r>
              <a:rPr lang="ru-RU" sz="4600" dirty="0" smtClean="0"/>
              <a:t>черепа </a:t>
            </a:r>
            <a:r>
              <a:rPr lang="ru-RU" sz="4600" dirty="0"/>
              <a:t>и о </a:t>
            </a:r>
            <a:r>
              <a:rPr lang="ru-RU" sz="4600" dirty="0" smtClean="0"/>
              <a:t>скрытом</a:t>
            </a:r>
          </a:p>
          <a:p>
            <a:pPr marL="274320" indent="-274320">
              <a:lnSpc>
                <a:spcPct val="120000"/>
              </a:lnSpc>
              <a:spcBef>
                <a:spcPts val="0"/>
              </a:spcBef>
              <a:buClr>
                <a:schemeClr val="accent3"/>
              </a:buClr>
              <a:buNone/>
              <a:defRPr/>
            </a:pPr>
            <a:r>
              <a:rPr lang="ru-RU" sz="4600" dirty="0" smtClean="0"/>
              <a:t>изъязвлении </a:t>
            </a:r>
            <a:r>
              <a:rPr lang="ru-RU" sz="4600" dirty="0"/>
              <a:t>почек</a:t>
            </a:r>
            <a:r>
              <a:rPr lang="ru-RU" sz="4600" dirty="0" smtClean="0"/>
              <a:t>».</a:t>
            </a:r>
          </a:p>
          <a:p>
            <a:pPr marL="274320" indent="-274320">
              <a:lnSpc>
                <a:spcPct val="120000"/>
              </a:lnSpc>
              <a:spcBef>
                <a:spcPts val="0"/>
              </a:spcBef>
              <a:buClr>
                <a:schemeClr val="accent3"/>
              </a:buClr>
              <a:buNone/>
              <a:defRPr/>
            </a:pPr>
            <a:r>
              <a:rPr lang="ru-RU" altLang="ru-RU" sz="4600" dirty="0" smtClean="0"/>
              <a:t>Даль  </a:t>
            </a:r>
            <a:r>
              <a:rPr lang="ru-RU" altLang="ru-RU" sz="4600" dirty="0"/>
              <a:t>лечит раненых, борется </a:t>
            </a:r>
            <a:r>
              <a:rPr lang="ru-RU" altLang="ru-RU" sz="4600" dirty="0" smtClean="0"/>
              <a:t>с</a:t>
            </a:r>
            <a:endParaRPr lang="ru-RU" altLang="ru-RU" sz="4600" dirty="0"/>
          </a:p>
          <a:p>
            <a:pPr marL="274320" indent="-274320">
              <a:lnSpc>
                <a:spcPct val="120000"/>
              </a:lnSpc>
              <a:spcBef>
                <a:spcPts val="0"/>
              </a:spcBef>
              <a:buClr>
                <a:schemeClr val="accent3"/>
              </a:buClr>
              <a:buNone/>
              <a:defRPr/>
            </a:pPr>
            <a:r>
              <a:rPr lang="ru-RU" altLang="ru-RU" sz="4600" dirty="0" smtClean="0"/>
              <a:t>холерой </a:t>
            </a:r>
            <a:r>
              <a:rPr lang="ru-RU" altLang="ru-RU" sz="4600" dirty="0"/>
              <a:t>и чумой и </a:t>
            </a:r>
            <a:r>
              <a:rPr lang="ru-RU" altLang="ru-RU" sz="4600" dirty="0" smtClean="0"/>
              <a:t>при этом</a:t>
            </a:r>
          </a:p>
          <a:p>
            <a:pPr marL="274320" indent="-274320">
              <a:lnSpc>
                <a:spcPct val="120000"/>
              </a:lnSpc>
              <a:spcBef>
                <a:spcPts val="0"/>
              </a:spcBef>
              <a:buClr>
                <a:schemeClr val="accent3"/>
              </a:buClr>
              <a:buNone/>
              <a:defRPr/>
            </a:pPr>
            <a:r>
              <a:rPr lang="ru-RU" altLang="ru-RU" sz="4600" dirty="0" smtClean="0"/>
              <a:t>собирает </a:t>
            </a:r>
            <a:r>
              <a:rPr lang="ru-RU" altLang="ru-RU" sz="4600" dirty="0"/>
              <a:t>слова</a:t>
            </a:r>
            <a:r>
              <a:rPr lang="ru-RU" altLang="ru-RU" sz="4600" dirty="0" smtClean="0"/>
              <a:t>.</a:t>
            </a:r>
          </a:p>
          <a:p>
            <a:pPr>
              <a:buNone/>
            </a:pPr>
            <a:r>
              <a:rPr lang="ru-RU" altLang="ru-RU" sz="4600" dirty="0"/>
              <a:t>Как блестящий военный </a:t>
            </a:r>
            <a:r>
              <a:rPr lang="ru-RU" altLang="ru-RU" sz="4600" dirty="0" smtClean="0"/>
              <a:t>врач</a:t>
            </a:r>
          </a:p>
          <a:p>
            <a:pPr>
              <a:buNone/>
            </a:pPr>
            <a:r>
              <a:rPr lang="ru-RU" altLang="ru-RU" sz="4600" dirty="0" smtClean="0"/>
              <a:t>Владимир Даль </a:t>
            </a:r>
            <a:r>
              <a:rPr lang="ru-RU" altLang="ru-RU" sz="4600" dirty="0"/>
              <a:t>показал </a:t>
            </a:r>
            <a:r>
              <a:rPr lang="ru-RU" altLang="ru-RU" sz="4600" dirty="0" smtClean="0"/>
              <a:t>себя в </a:t>
            </a:r>
            <a:r>
              <a:rPr lang="ru-RU" altLang="ru-RU" sz="4600" dirty="0" smtClean="0"/>
              <a:t>ходе</a:t>
            </a:r>
          </a:p>
          <a:p>
            <a:pPr>
              <a:buNone/>
            </a:pPr>
            <a:r>
              <a:rPr lang="ru-RU" altLang="ru-RU" sz="4600" dirty="0" smtClean="0"/>
              <a:t>сражений: </a:t>
            </a:r>
            <a:r>
              <a:rPr lang="ru-RU" altLang="ru-RU" sz="4600" dirty="0"/>
              <a:t>русско-турецкой </a:t>
            </a:r>
            <a:r>
              <a:rPr lang="ru-RU" altLang="ru-RU" sz="4600" dirty="0" smtClean="0"/>
              <a:t>войны</a:t>
            </a:r>
          </a:p>
          <a:p>
            <a:pPr>
              <a:buNone/>
            </a:pPr>
            <a:r>
              <a:rPr lang="ru-RU" altLang="ru-RU" sz="4600" dirty="0" smtClean="0"/>
              <a:t>1828—1829 </a:t>
            </a:r>
            <a:r>
              <a:rPr lang="ru-RU" altLang="ru-RU" sz="4600" dirty="0" smtClean="0"/>
              <a:t>года и </a:t>
            </a:r>
            <a:r>
              <a:rPr lang="ru-RU" altLang="ru-RU" sz="4600" dirty="0" smtClean="0"/>
              <a:t>во время </a:t>
            </a:r>
            <a:r>
              <a:rPr lang="ru-RU" altLang="ru-RU" sz="4600" dirty="0" smtClean="0"/>
              <a:t>Польской</a:t>
            </a:r>
            <a:endParaRPr lang="ru-RU" altLang="ru-RU" sz="4600" dirty="0" smtClean="0"/>
          </a:p>
          <a:p>
            <a:pPr>
              <a:buNone/>
            </a:pPr>
            <a:r>
              <a:rPr lang="ru-RU" altLang="ru-RU" sz="4600" dirty="0"/>
              <a:t>к</a:t>
            </a:r>
            <a:r>
              <a:rPr lang="ru-RU" altLang="ru-RU" sz="4600" dirty="0" smtClean="0"/>
              <a:t>ампании </a:t>
            </a:r>
            <a:r>
              <a:rPr lang="ru-RU" altLang="ru-RU" sz="4600" dirty="0" smtClean="0"/>
              <a:t>1831 </a:t>
            </a:r>
            <a:r>
              <a:rPr lang="ru-RU" altLang="ru-RU" sz="4600" dirty="0"/>
              <a:t>года.</a:t>
            </a:r>
          </a:p>
          <a:p>
            <a:pPr marL="274320" indent="-274320">
              <a:lnSpc>
                <a:spcPct val="120000"/>
              </a:lnSpc>
              <a:spcBef>
                <a:spcPts val="0"/>
              </a:spcBef>
              <a:buClr>
                <a:schemeClr val="accent3"/>
              </a:buClr>
              <a:buNone/>
              <a:defRPr/>
            </a:pPr>
            <a:endParaRPr lang="ru-RU"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196752"/>
            <a:ext cx="3752908" cy="324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6"/>
          <p:cNvSpPr>
            <a:spLocks noChangeArrowheads="1"/>
          </p:cNvSpPr>
          <p:nvPr/>
        </p:nvSpPr>
        <p:spPr bwMode="auto">
          <a:xfrm>
            <a:off x="5220072" y="4854576"/>
            <a:ext cx="3752908"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900" b="1" dirty="0">
                <a:latin typeface="+mn-lt"/>
              </a:rPr>
              <a:t>Боевой эпизод русско-турецкой войны 1828—1829 годов</a:t>
            </a:r>
          </a:p>
        </p:txBody>
      </p:sp>
    </p:spTree>
    <p:extLst>
      <p:ext uri="{BB962C8B-B14F-4D97-AF65-F5344CB8AC3E}">
        <p14:creationId xmlns:p14="http://schemas.microsoft.com/office/powerpoint/2010/main" val="42577483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r>
              <a:rPr lang="ru-RU" sz="3000" b="1" dirty="0" smtClean="0"/>
              <a:t>Служба в </a:t>
            </a:r>
            <a:r>
              <a:rPr lang="ru-RU" sz="3000" b="1" dirty="0"/>
              <a:t>П</a:t>
            </a:r>
            <a:r>
              <a:rPr lang="ru-RU" sz="3000" b="1" dirty="0" smtClean="0"/>
              <a:t>етербурге</a:t>
            </a:r>
            <a:endParaRPr lang="ru-RU" sz="3000" b="1" dirty="0"/>
          </a:p>
        </p:txBody>
      </p:sp>
      <p:sp>
        <p:nvSpPr>
          <p:cNvPr id="3" name="Объект 2"/>
          <p:cNvSpPr>
            <a:spLocks noGrp="1"/>
          </p:cNvSpPr>
          <p:nvPr>
            <p:ph idx="1"/>
          </p:nvPr>
        </p:nvSpPr>
        <p:spPr>
          <a:xfrm>
            <a:off x="323528" y="1052736"/>
            <a:ext cx="4104456" cy="5472608"/>
          </a:xfrm>
        </p:spPr>
        <p:txBody>
          <a:bodyPr>
            <a:normAutofit fontScale="85000" lnSpcReduction="10000"/>
          </a:bodyPr>
          <a:lstStyle/>
          <a:p>
            <a:pPr marL="0" indent="0">
              <a:lnSpc>
                <a:spcPct val="120000"/>
              </a:lnSpc>
              <a:spcBef>
                <a:spcPts val="0"/>
              </a:spcBef>
              <a:buClr>
                <a:schemeClr val="accent3"/>
              </a:buClr>
              <a:buNone/>
              <a:defRPr/>
            </a:pPr>
            <a:r>
              <a:rPr lang="ru-RU" sz="2800" dirty="0"/>
              <a:t>С марта 1832 года В. И. Даль служит ординатором в Петербургском военно-сухопутном госпитале и вскоре становится </a:t>
            </a:r>
            <a:r>
              <a:rPr lang="ru-RU" sz="2800" dirty="0" smtClean="0"/>
              <a:t>медицинской </a:t>
            </a:r>
            <a:r>
              <a:rPr lang="ru-RU" sz="2800" dirty="0"/>
              <a:t>знаменитостью Петербурга. Позднее, оставив хирургическую практику, Даль не ушёл из медицины, </a:t>
            </a:r>
            <a:r>
              <a:rPr lang="ru-RU" sz="2800" dirty="0" smtClean="0"/>
              <a:t>особенно </a:t>
            </a:r>
            <a:r>
              <a:rPr lang="ru-RU" sz="2800" dirty="0" smtClean="0"/>
              <a:t>пристрастившись к </a:t>
            </a:r>
            <a:r>
              <a:rPr lang="ru-RU" sz="2800" dirty="0"/>
              <a:t>офтальмологии и гомеопатии.</a:t>
            </a:r>
          </a:p>
          <a:p>
            <a:pPr marL="274320" indent="-274320">
              <a:lnSpc>
                <a:spcPct val="120000"/>
              </a:lnSpc>
              <a:spcBef>
                <a:spcPts val="0"/>
              </a:spcBef>
              <a:buClr>
                <a:schemeClr val="accent3"/>
              </a:buClr>
              <a:buNone/>
              <a:defRPr/>
            </a:pPr>
            <a:endParaRPr lang="ru-RU" dirty="0"/>
          </a:p>
        </p:txBody>
      </p:sp>
      <p:sp>
        <p:nvSpPr>
          <p:cNvPr id="5" name="Прямоугольник 6"/>
          <p:cNvSpPr>
            <a:spLocks noChangeArrowheads="1"/>
          </p:cNvSpPr>
          <p:nvPr/>
        </p:nvSpPr>
        <p:spPr bwMode="auto">
          <a:xfrm>
            <a:off x="4543855" y="4854576"/>
            <a:ext cx="43458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2000" b="1" dirty="0">
                <a:latin typeface="+mn-lt"/>
              </a:rPr>
              <a:t>Николаевский военный госпиталь</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3855" y="1340767"/>
            <a:ext cx="4429125"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297238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340</TotalTime>
  <Words>1494</Words>
  <Application>Microsoft Office PowerPoint</Application>
  <PresentationFormat>Экран (4:3)</PresentationFormat>
  <Paragraphs>106</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Владимир Иванович Даль (1801 – 1872)</vt:lpstr>
      <vt:lpstr>В.И. Даль  родился 22 ноября 1801 года в Лугани, Екатеринбургской губернии, затем семья Далей жила в городе Николаеве. </vt:lpstr>
      <vt:lpstr>Морской кадетский корпус в Петербурге</vt:lpstr>
      <vt:lpstr>Морской кадетский корпус в Петербурге</vt:lpstr>
      <vt:lpstr>В.И. Даль в 1819 – 1823 гг.</vt:lpstr>
      <vt:lpstr>Дерптский университет в жизни В.И. Даля</vt:lpstr>
      <vt:lpstr>Дерптский университет в жизни В.И. Даля</vt:lpstr>
      <vt:lpstr>В.И. Даль – военный врач</vt:lpstr>
      <vt:lpstr>Служба в Петербурге</vt:lpstr>
      <vt:lpstr>Первая книга сказок, изданная Далем в 1832 году в Петербурге</vt:lpstr>
      <vt:lpstr>В.И. Даль и В.А. Перовский</vt:lpstr>
      <vt:lpstr>В.И. Даль и А.С. Пушкин</vt:lpstr>
      <vt:lpstr>В.И. Даль и А.С. Пушкин</vt:lpstr>
      <vt:lpstr>В.И. Даль и А.С. Пушкин</vt:lpstr>
      <vt:lpstr>В.И. Даль как литератор и публицист</vt:lpstr>
      <vt:lpstr>Толковый словарь живого великорусского языка</vt:lpstr>
      <vt:lpstr>Толковый словарь живого великорусского языка</vt:lpstr>
      <vt:lpstr>Толковый словарь живого великорусского языка</vt:lpstr>
      <vt:lpstr>Толковый словарь живого великорусского языка</vt:lpstr>
      <vt:lpstr>Сборник «Пословицы русского народа»</vt:lpstr>
      <vt:lpstr>Сборник «Пословицы русского народа»</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Konstantin72</dc:creator>
  <cp:lastModifiedBy>Konstantin72</cp:lastModifiedBy>
  <cp:revision>48</cp:revision>
  <dcterms:created xsi:type="dcterms:W3CDTF">2013-10-12T16:34:32Z</dcterms:created>
  <dcterms:modified xsi:type="dcterms:W3CDTF">2013-10-13T12:45:36Z</dcterms:modified>
</cp:coreProperties>
</file>